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81"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558C"/>
    <a:srgbClr val="804B78"/>
    <a:srgbClr val="804B82"/>
    <a:srgbClr val="804B8B"/>
    <a:srgbClr val="804B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7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860C5-4C45-4E6F-8805-E94670D897D1}" type="datetimeFigureOut">
              <a:rPr lang="en-US" smtClean="0"/>
              <a:t>7/23/2019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F9435-2908-457D-BE94-930BE4483657}" type="slidenum">
              <a:rPr lang="en-US" smtClean="0"/>
              <a:t>‹#›</a:t>
            </a:fld>
            <a:endParaRPr lang="en-US"/>
          </a:p>
        </p:txBody>
      </p:sp>
    </p:spTree>
    <p:extLst>
      <p:ext uri="{BB962C8B-B14F-4D97-AF65-F5344CB8AC3E}">
        <p14:creationId xmlns:p14="http://schemas.microsoft.com/office/powerpoint/2010/main" val="372125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2F9435-2908-457D-BE94-930BE4483657}" type="slidenum">
              <a:rPr lang="en-US" smtClean="0"/>
              <a:t>2</a:t>
            </a:fld>
            <a:endParaRPr lang="en-US"/>
          </a:p>
        </p:txBody>
      </p:sp>
    </p:spTree>
    <p:extLst>
      <p:ext uri="{BB962C8B-B14F-4D97-AF65-F5344CB8AC3E}">
        <p14:creationId xmlns:p14="http://schemas.microsoft.com/office/powerpoint/2010/main" val="1496912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D25EE5A-DBCB-4CDF-A103-A3340FF7B595}" type="datetime1">
              <a:rPr lang="en-US" smtClean="0"/>
              <a:t>7/23/2019</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smtClean="0"/>
              <a:t>CODING CAT</a:t>
            </a:r>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6D22F896-40B5-4ADD-8801-0D06FADFA095}" type="slidenum">
              <a:rPr lang="en-US" smtClean="0"/>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84613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4294967295"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17A307-9324-42CE-AA5B-30C9DAAFE808}"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6406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5140528A-3BB8-47F0-A77C-442CC4BD48E6}" type="datetime1">
              <a:rPr lang="en-US" smtClean="0"/>
              <a:t>7/23/2019</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r>
              <a:rPr lang="en-US" smtClean="0"/>
              <a:t>CODING CAT</a:t>
            </a:r>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6D22F896-40B5-4ADD-8801-0D06FADFA095}"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037623"/>
      </p:ext>
    </p:extLst>
  </p:cSld>
  <p:clrMapOvr>
    <a:masterClrMapping/>
  </p:clrMapOvr>
  <p:extLst mod="1">
    <p:ext uri="{DCECCB84-F9BA-43D5-87BE-67443E8EF086}">
      <p15:sldGuideLst xmlns:p15="http://schemas.microsoft.com/office/powerpoint/2012/main">
        <p15:guide id="4294967295"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7809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5E15AEED-73EC-4291-BB71-2BE478BDE9EF}" type="datetime1">
              <a:rPr lang="en-US" smtClean="0"/>
              <a:t>7/23/2019</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r>
              <a:rPr lang="en-US" smtClean="0"/>
              <a:t>CODING CAT</a:t>
            </a:r>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6D22F896-40B5-4ADD-8801-0D06FADFA095}"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88932"/>
      </p:ext>
    </p:extLst>
  </p:cSld>
  <p:clrMapOvr>
    <a:masterClrMapping/>
  </p:clrMapOvr>
  <p:extLst mod="1">
    <p:ext uri="{DCECCB84-F9BA-43D5-87BE-67443E8EF086}">
      <p15:sldGuideLst xmlns:p15="http://schemas.microsoft.com/office/powerpoint/2012/main">
        <p15:guide id="4294967295"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F4D7A9E-51A8-42B1-A51C-74107ED585A2}" type="datetime1">
              <a:rPr lang="en-US" smtClean="0"/>
              <a:t>7/23/2019</a:t>
            </a:fld>
            <a:endParaRPr lang="en-US" dirty="0"/>
          </a:p>
        </p:txBody>
      </p:sp>
      <p:sp>
        <p:nvSpPr>
          <p:cNvPr id="6" name="Footer Placeholder 5"/>
          <p:cNvSpPr>
            <a:spLocks noGrp="1"/>
          </p:cNvSpPr>
          <p:nvPr>
            <p:ph type="ftr" sz="quarter" idx="11"/>
          </p:nvPr>
        </p:nvSpPr>
        <p:spPr/>
        <p:txBody>
          <a:bodyPr/>
          <a:lstStyle/>
          <a:p>
            <a:r>
              <a:rPr lang="en-US" smtClean="0"/>
              <a:t>CODING CAT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5993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29DBCA-C1FC-441A-B691-1BBC40292847}" type="datetime1">
              <a:rPr lang="en-US" smtClean="0"/>
              <a:t>7/23/2019</a:t>
            </a:fld>
            <a:endParaRPr lang="en-US" dirty="0"/>
          </a:p>
        </p:txBody>
      </p:sp>
      <p:sp>
        <p:nvSpPr>
          <p:cNvPr id="8" name="Footer Placeholder 7"/>
          <p:cNvSpPr>
            <a:spLocks noGrp="1"/>
          </p:cNvSpPr>
          <p:nvPr>
            <p:ph type="ftr" sz="quarter" idx="11"/>
          </p:nvPr>
        </p:nvSpPr>
        <p:spPr/>
        <p:txBody>
          <a:bodyPr/>
          <a:lstStyle/>
          <a:p>
            <a:r>
              <a:rPr lang="en-US" smtClean="0"/>
              <a:t>CODING CAT</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1146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43FF60F-3D42-4443-A632-078A07DC3A1C}" type="datetime1">
              <a:rPr lang="en-US" smtClean="0"/>
              <a:t>7/23/2019</a:t>
            </a:fld>
            <a:endParaRPr lang="en-US" dirty="0"/>
          </a:p>
        </p:txBody>
      </p:sp>
      <p:sp>
        <p:nvSpPr>
          <p:cNvPr id="4" name="Footer Placeholder 3"/>
          <p:cNvSpPr>
            <a:spLocks noGrp="1"/>
          </p:cNvSpPr>
          <p:nvPr>
            <p:ph type="ftr" sz="quarter" idx="11"/>
          </p:nvPr>
        </p:nvSpPr>
        <p:spPr/>
        <p:txBody>
          <a:bodyPr/>
          <a:lstStyle/>
          <a:p>
            <a:r>
              <a:rPr lang="en-US" smtClean="0"/>
              <a:t>CODING CAT</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6603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DD072-4444-4D3D-8323-0D32110E5736}" type="datetime1">
              <a:rPr lang="en-US" smtClean="0"/>
              <a:t>7/23/2019</a:t>
            </a:fld>
            <a:endParaRPr lang="en-US" dirty="0"/>
          </a:p>
        </p:txBody>
      </p:sp>
      <p:sp>
        <p:nvSpPr>
          <p:cNvPr id="3" name="Footer Placeholder 2"/>
          <p:cNvSpPr>
            <a:spLocks noGrp="1"/>
          </p:cNvSpPr>
          <p:nvPr>
            <p:ph type="ftr" sz="quarter" idx="11"/>
          </p:nvPr>
        </p:nvSpPr>
        <p:spPr/>
        <p:txBody>
          <a:bodyPr/>
          <a:lstStyle/>
          <a:p>
            <a:r>
              <a:rPr lang="en-US" smtClean="0"/>
              <a:t>CODING CAT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040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684754-B41F-4910-B33C-74F64CCB6365}" type="datetime1">
              <a:rPr lang="en-US" smtClean="0"/>
              <a:t>7/23/2019</a:t>
            </a:fld>
            <a:endParaRPr lang="en-US" dirty="0"/>
          </a:p>
        </p:txBody>
      </p:sp>
      <p:sp>
        <p:nvSpPr>
          <p:cNvPr id="6" name="Footer Placeholder 5"/>
          <p:cNvSpPr>
            <a:spLocks noGrp="1"/>
          </p:cNvSpPr>
          <p:nvPr>
            <p:ph type="ftr" sz="quarter" idx="11"/>
          </p:nvPr>
        </p:nvSpPr>
        <p:spPr/>
        <p:txBody>
          <a:bodyPr/>
          <a:lstStyle/>
          <a:p>
            <a:r>
              <a:rPr lang="en-US" smtClean="0"/>
              <a:t>CODING CAT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869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E0E008-C05E-439F-AEB5-77621F6B6507}" type="datetime1">
              <a:rPr lang="en-US" smtClean="0"/>
              <a:t>7/23/2019</a:t>
            </a:fld>
            <a:endParaRPr lang="en-US" dirty="0"/>
          </a:p>
        </p:txBody>
      </p:sp>
      <p:sp>
        <p:nvSpPr>
          <p:cNvPr id="6" name="Footer Placeholder 5"/>
          <p:cNvSpPr>
            <a:spLocks noGrp="1"/>
          </p:cNvSpPr>
          <p:nvPr>
            <p:ph type="ftr" sz="quarter" idx="11"/>
          </p:nvPr>
        </p:nvSpPr>
        <p:spPr/>
        <p:txBody>
          <a:bodyPr/>
          <a:lstStyle/>
          <a:p>
            <a:r>
              <a:rPr lang="en-US" smtClean="0"/>
              <a:t>CODING CAT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510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BDAD120C-FA99-4F21-8EBE-43462A64DC6C}" type="datetime1">
              <a:rPr lang="en-US" smtClean="0"/>
              <a:t>7/23/2019</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smtClean="0"/>
              <a:t>CODING CAT</a:t>
            </a:r>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6D22F896-40B5-4ADD-8801-0D06FADFA095}" type="slidenum">
              <a:rPr lang="en-US" smtClean="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32285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pos="2832">
          <p15:clr>
            <a:srgbClr val="F26B43"/>
          </p15:clr>
        </p15:guide>
        <p15:guide id="4294967295" pos="480">
          <p15:clr>
            <a:srgbClr val="F26B43"/>
          </p15:clr>
        </p15:guide>
        <p15:guide id="4294967295" orient="horz" pos="432">
          <p15:clr>
            <a:srgbClr val="F26B43"/>
          </p15:clr>
        </p15:guide>
        <p15:guide id="4294967295" pos="7200">
          <p15:clr>
            <a:srgbClr val="F26B43"/>
          </p15:clr>
        </p15:guide>
        <p15:guide id="429496729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Google Shape;297;p15" descr="Open Chromebook laptop computer"/>
          <p:cNvPicPr preferRelativeResize="0"/>
          <p:nvPr/>
        </p:nvPicPr>
        <p:blipFill rotWithShape="1">
          <a:blip r:embed="rId2">
            <a:alphaModFix/>
          </a:blip>
          <a:srcRect r="3344"/>
          <a:stretch/>
        </p:blipFill>
        <p:spPr>
          <a:xfrm>
            <a:off x="7654899" y="2543183"/>
            <a:ext cx="4537098" cy="2822399"/>
          </a:xfrm>
          <a:prstGeom prst="rect">
            <a:avLst/>
          </a:prstGeom>
          <a:noFill/>
          <a:ln>
            <a:noFill/>
          </a:ln>
        </p:spPr>
      </p:pic>
      <p:pic>
        <p:nvPicPr>
          <p:cNvPr id="5" name="Google Shape;298;p15"/>
          <p:cNvPicPr preferRelativeResize="0"/>
          <p:nvPr/>
        </p:nvPicPr>
        <p:blipFill rotWithShape="1">
          <a:blip r:embed="rId3">
            <a:alphaModFix/>
          </a:blip>
          <a:srcRect l="5571" r="5562"/>
          <a:stretch/>
        </p:blipFill>
        <p:spPr>
          <a:xfrm>
            <a:off x="8229199" y="2788933"/>
            <a:ext cx="3471225" cy="1974602"/>
          </a:xfrm>
          <a:prstGeom prst="rect">
            <a:avLst/>
          </a:prstGeom>
          <a:noFill/>
          <a:ln>
            <a:noFill/>
          </a:ln>
        </p:spPr>
      </p:pic>
      <p:pic>
        <p:nvPicPr>
          <p:cNvPr id="6" name="Google Shape;299;p15" descr="Portrait-oriented black smaptphone"/>
          <p:cNvPicPr preferRelativeResize="0"/>
          <p:nvPr/>
        </p:nvPicPr>
        <p:blipFill rotWithShape="1">
          <a:blip r:embed="rId4">
            <a:alphaModFix/>
          </a:blip>
          <a:srcRect r="19980"/>
          <a:stretch/>
        </p:blipFill>
        <p:spPr>
          <a:xfrm>
            <a:off x="11268925" y="3293183"/>
            <a:ext cx="923075" cy="2265601"/>
          </a:xfrm>
          <a:prstGeom prst="rect">
            <a:avLst/>
          </a:prstGeom>
          <a:noFill/>
          <a:ln>
            <a:noFill/>
          </a:ln>
          <a:effectLst>
            <a:reflection stA="20000" endPos="4000" fadeDir="5400012" sy="-100000" algn="bl" rotWithShape="0"/>
          </a:effectLst>
        </p:spPr>
      </p:pic>
      <p:sp>
        <p:nvSpPr>
          <p:cNvPr id="7" name="Google Shape;300;p15"/>
          <p:cNvSpPr txBox="1">
            <a:spLocks noGrp="1"/>
          </p:cNvSpPr>
          <p:nvPr>
            <p:ph type="ctrTitle"/>
          </p:nvPr>
        </p:nvSpPr>
        <p:spPr>
          <a:xfrm>
            <a:off x="968189" y="1174210"/>
            <a:ext cx="7431740" cy="144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onstantia" panose="02030602050306030303" pitchFamily="18" charset="0"/>
              </a:rPr>
              <a:t>Coding Cat</a:t>
            </a:r>
            <a:endParaRPr dirty="0">
              <a:latin typeface="Constantia" panose="02030602050306030303" pitchFamily="18" charset="0"/>
            </a:endParaRPr>
          </a:p>
        </p:txBody>
      </p:sp>
      <p:sp>
        <p:nvSpPr>
          <p:cNvPr id="8" name="Google Shape;301;p15"/>
          <p:cNvSpPr txBox="1">
            <a:spLocks noGrp="1"/>
          </p:cNvSpPr>
          <p:nvPr>
            <p:ph type="subTitle" idx="1"/>
          </p:nvPr>
        </p:nvSpPr>
        <p:spPr>
          <a:xfrm>
            <a:off x="1869521" y="3018892"/>
            <a:ext cx="5785375" cy="282284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i="0" dirty="0">
                <a:solidFill>
                  <a:schemeClr val="tx1"/>
                </a:solidFill>
                <a:latin typeface="Trebuchet MS" panose="020B0603020202020204" pitchFamily="34" charset="0"/>
              </a:rPr>
              <a:t>Ahmad Subaktagin </a:t>
            </a:r>
            <a:r>
              <a:rPr lang="en" i="0" dirty="0" smtClean="0">
                <a:solidFill>
                  <a:schemeClr val="tx1"/>
                </a:solidFill>
                <a:latin typeface="Trebuchet MS" panose="020B0603020202020204" pitchFamily="34" charset="0"/>
              </a:rPr>
              <a:t>Jabir		16.02.04.061</a:t>
            </a:r>
            <a:endParaRPr i="0" dirty="0">
              <a:solidFill>
                <a:schemeClr val="tx1"/>
              </a:solidFill>
              <a:latin typeface="Trebuchet MS" panose="020B0603020202020204" pitchFamily="34" charset="0"/>
            </a:endParaRPr>
          </a:p>
          <a:p>
            <a:pPr marL="0" lvl="0" indent="0" algn="l" rtl="0">
              <a:lnSpc>
                <a:spcPct val="150000"/>
              </a:lnSpc>
              <a:spcBef>
                <a:spcPts val="0"/>
              </a:spcBef>
              <a:spcAft>
                <a:spcPts val="0"/>
              </a:spcAft>
              <a:buNone/>
            </a:pPr>
            <a:r>
              <a:rPr lang="en" b="1" i="0" dirty="0">
                <a:solidFill>
                  <a:schemeClr val="tx1"/>
                </a:solidFill>
                <a:latin typeface="Trebuchet MS" panose="020B0603020202020204" pitchFamily="34" charset="0"/>
                <a:ea typeface="Nunito Black"/>
                <a:cs typeface="Nunito Black"/>
                <a:sym typeface="Nunito Black"/>
              </a:rPr>
              <a:t>Arunima Ayshee	</a:t>
            </a:r>
            <a:r>
              <a:rPr lang="en" b="1" i="0" dirty="0" smtClean="0">
                <a:solidFill>
                  <a:schemeClr val="tx1"/>
                </a:solidFill>
                <a:latin typeface="Trebuchet MS" panose="020B0603020202020204" pitchFamily="34" charset="0"/>
                <a:ea typeface="Nunito Black"/>
                <a:cs typeface="Nunito Black"/>
                <a:sym typeface="Nunito Black"/>
              </a:rPr>
              <a:t>	16.02.04.066</a:t>
            </a:r>
            <a:endParaRPr b="1" i="0" dirty="0">
              <a:solidFill>
                <a:schemeClr val="tx1"/>
              </a:solidFill>
              <a:latin typeface="Trebuchet MS" panose="020B0603020202020204" pitchFamily="34" charset="0"/>
              <a:ea typeface="Nunito Black"/>
              <a:cs typeface="Nunito Black"/>
              <a:sym typeface="Nunito Black"/>
            </a:endParaRPr>
          </a:p>
          <a:p>
            <a:pPr marL="0" lvl="0" indent="0" algn="l" rtl="0">
              <a:lnSpc>
                <a:spcPct val="150000"/>
              </a:lnSpc>
              <a:spcBef>
                <a:spcPts val="0"/>
              </a:spcBef>
              <a:spcAft>
                <a:spcPts val="0"/>
              </a:spcAft>
              <a:buNone/>
            </a:pPr>
            <a:r>
              <a:rPr lang="en" i="0" dirty="0">
                <a:solidFill>
                  <a:schemeClr val="tx1"/>
                </a:solidFill>
                <a:latin typeface="Trebuchet MS" panose="020B0603020202020204" pitchFamily="34" charset="0"/>
              </a:rPr>
              <a:t>Rahat Bin Osman	</a:t>
            </a:r>
            <a:r>
              <a:rPr lang="en" i="0" dirty="0" smtClean="0">
                <a:solidFill>
                  <a:schemeClr val="tx1"/>
                </a:solidFill>
                <a:latin typeface="Trebuchet MS" panose="020B0603020202020204" pitchFamily="34" charset="0"/>
              </a:rPr>
              <a:t>	16.02.04.083</a:t>
            </a:r>
            <a:endParaRPr i="0" dirty="0">
              <a:solidFill>
                <a:schemeClr val="tx1"/>
              </a:solidFill>
              <a:latin typeface="Trebuchet MS" panose="020B0603020202020204" pitchFamily="34" charset="0"/>
            </a:endParaRPr>
          </a:p>
          <a:p>
            <a:pPr marL="0" lvl="0" indent="0" algn="l" rtl="0">
              <a:lnSpc>
                <a:spcPct val="150000"/>
              </a:lnSpc>
              <a:spcBef>
                <a:spcPts val="0"/>
              </a:spcBef>
              <a:spcAft>
                <a:spcPts val="0"/>
              </a:spcAft>
              <a:buNone/>
            </a:pPr>
            <a:r>
              <a:rPr lang="en" i="0" dirty="0">
                <a:solidFill>
                  <a:schemeClr val="tx1"/>
                </a:solidFill>
                <a:latin typeface="Trebuchet MS" panose="020B0603020202020204" pitchFamily="34" charset="0"/>
              </a:rPr>
              <a:t>Aniqua Tabassum	</a:t>
            </a:r>
            <a:r>
              <a:rPr lang="en" i="0" dirty="0" smtClean="0">
                <a:solidFill>
                  <a:schemeClr val="tx1"/>
                </a:solidFill>
                <a:latin typeface="Trebuchet MS" panose="020B0603020202020204" pitchFamily="34" charset="0"/>
              </a:rPr>
              <a:t>	16.02.04.085</a:t>
            </a:r>
            <a:endParaRPr i="0" dirty="0">
              <a:solidFill>
                <a:schemeClr val="tx1"/>
              </a:solidFill>
              <a:latin typeface="Trebuchet MS" panose="020B0603020202020204" pitchFamily="34" charset="0"/>
            </a:endParaRPr>
          </a:p>
        </p:txBody>
      </p:sp>
      <p:pic>
        <p:nvPicPr>
          <p:cNvPr id="9" name="Google Shape;302;p15"/>
          <p:cNvPicPr preferRelativeResize="0"/>
          <p:nvPr/>
        </p:nvPicPr>
        <p:blipFill rotWithShape="1">
          <a:blip r:embed="rId5">
            <a:alphaModFix/>
          </a:blip>
          <a:srcRect l="5736" r="5736"/>
          <a:stretch/>
        </p:blipFill>
        <p:spPr>
          <a:xfrm>
            <a:off x="11319299" y="3481008"/>
            <a:ext cx="872700" cy="1837573"/>
          </a:xfrm>
          <a:prstGeom prst="rect">
            <a:avLst/>
          </a:prstGeom>
          <a:noFill/>
          <a:ln>
            <a:noFill/>
          </a:ln>
        </p:spPr>
      </p:pic>
    </p:spTree>
    <p:extLst>
      <p:ext uri="{BB962C8B-B14F-4D97-AF65-F5344CB8AC3E}">
        <p14:creationId xmlns:p14="http://schemas.microsoft.com/office/powerpoint/2010/main" val="3571404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10</a:t>
            </a:fld>
            <a:endParaRPr lang="en-US" dirty="0"/>
          </a:p>
        </p:txBody>
      </p:sp>
      <p:sp>
        <p:nvSpPr>
          <p:cNvPr id="8" name="Google Shape;366;p24"/>
          <p:cNvSpPr txBox="1">
            <a:spLocks/>
          </p:cNvSpPr>
          <p:nvPr/>
        </p:nvSpPr>
        <p:spPr>
          <a:xfrm>
            <a:off x="226142" y="845574"/>
            <a:ext cx="11749548" cy="5084486"/>
          </a:xfrm>
          <a:prstGeom prst="rect">
            <a:avLst/>
          </a:prstGeom>
        </p:spPr>
        <p:txBody>
          <a:bodyPr spcFirstLastPara="1" vert="horz" wrap="square" lIns="91425" tIns="91425" rIns="91425" bIns="91425" rtlCol="0" anchor="ctr" anchorCtr="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1828800" indent="-381000">
              <a:lnSpc>
                <a:spcPct val="200000"/>
              </a:lnSpc>
              <a:spcBef>
                <a:spcPts val="0"/>
              </a:spcBef>
              <a:buSzPts val="2400"/>
              <a:buFont typeface="Trebuchet MS"/>
              <a:buChar char="❖"/>
            </a:pPr>
            <a:r>
              <a:rPr lang="en-US" sz="3600" dirty="0" smtClean="0">
                <a:latin typeface="Trebuchet MS"/>
                <a:ea typeface="Trebuchet MS"/>
                <a:cs typeface="Trebuchet MS"/>
                <a:sym typeface="Trebuchet MS"/>
              </a:rPr>
              <a:t>User Interface Problem</a:t>
            </a:r>
          </a:p>
          <a:p>
            <a:pPr marL="1828800" indent="-381000">
              <a:lnSpc>
                <a:spcPct val="200000"/>
              </a:lnSpc>
              <a:spcBef>
                <a:spcPts val="0"/>
              </a:spcBef>
              <a:buSzPts val="2400"/>
              <a:buFont typeface="Trebuchet MS"/>
              <a:buChar char="❖"/>
            </a:pPr>
            <a:r>
              <a:rPr lang="en-US" sz="3600" dirty="0" smtClean="0">
                <a:latin typeface="Trebuchet MS"/>
                <a:ea typeface="Trebuchet MS"/>
                <a:cs typeface="Trebuchet MS"/>
                <a:sym typeface="Trebuchet MS"/>
              </a:rPr>
              <a:t>Language Variation Shortage Problem</a:t>
            </a:r>
          </a:p>
          <a:p>
            <a:pPr marL="1828800" indent="-381000">
              <a:lnSpc>
                <a:spcPct val="200000"/>
              </a:lnSpc>
              <a:spcBef>
                <a:spcPts val="0"/>
              </a:spcBef>
              <a:buSzPts val="2400"/>
              <a:buFont typeface="Trebuchet MS"/>
              <a:buChar char="❖"/>
            </a:pPr>
            <a:r>
              <a:rPr lang="en-US" sz="3600" dirty="0" smtClean="0">
                <a:latin typeface="Trebuchet MS"/>
                <a:ea typeface="Trebuchet MS"/>
                <a:cs typeface="Trebuchet MS"/>
                <a:sym typeface="Trebuchet MS"/>
              </a:rPr>
              <a:t>Absence of Higher Concepts</a:t>
            </a:r>
            <a:endParaRPr lang="en-US" sz="3600" dirty="0">
              <a:latin typeface="Trebuchet MS"/>
              <a:ea typeface="Trebuchet MS"/>
              <a:cs typeface="Trebuchet MS"/>
              <a:sym typeface="Trebuchet MS"/>
            </a:endParaRPr>
          </a:p>
        </p:txBody>
      </p:sp>
    </p:spTree>
    <p:extLst>
      <p:ext uri="{BB962C8B-B14F-4D97-AF65-F5344CB8AC3E}">
        <p14:creationId xmlns:p14="http://schemas.microsoft.com/office/powerpoint/2010/main" val="2843335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11</a:t>
            </a:fld>
            <a:endParaRPr lang="en-US" dirty="0"/>
          </a:p>
        </p:txBody>
      </p:sp>
      <p:sp>
        <p:nvSpPr>
          <p:cNvPr id="7" name="Google Shape;372;p25"/>
          <p:cNvSpPr txBox="1">
            <a:spLocks noGrp="1"/>
          </p:cNvSpPr>
          <p:nvPr>
            <p:ph type="title"/>
          </p:nvPr>
        </p:nvSpPr>
        <p:spPr>
          <a:xfrm>
            <a:off x="0" y="-13050"/>
            <a:ext cx="12192000" cy="687105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b="1" dirty="0"/>
              <a:t>Goals of the Proposed System</a:t>
            </a:r>
            <a:endParaRPr b="1" dirty="0"/>
          </a:p>
        </p:txBody>
      </p:sp>
    </p:spTree>
    <p:extLst>
      <p:ext uri="{BB962C8B-B14F-4D97-AF65-F5344CB8AC3E}">
        <p14:creationId xmlns:p14="http://schemas.microsoft.com/office/powerpoint/2010/main" val="2466651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12</a:t>
            </a:fld>
            <a:endParaRPr lang="en-US" dirty="0"/>
          </a:p>
        </p:txBody>
      </p:sp>
      <p:pic>
        <p:nvPicPr>
          <p:cNvPr id="7" name="Google Shape;379;p26"/>
          <p:cNvPicPr preferRelativeResize="0"/>
          <p:nvPr/>
        </p:nvPicPr>
        <p:blipFill>
          <a:blip r:embed="rId2">
            <a:alphaModFix/>
          </a:blip>
          <a:stretch>
            <a:fillRect/>
          </a:stretch>
        </p:blipFill>
        <p:spPr>
          <a:xfrm>
            <a:off x="1805123" y="724833"/>
            <a:ext cx="3315624" cy="1709449"/>
          </a:xfrm>
          <a:prstGeom prst="rect">
            <a:avLst/>
          </a:prstGeom>
          <a:noFill/>
          <a:ln>
            <a:noFill/>
          </a:ln>
        </p:spPr>
      </p:pic>
      <p:pic>
        <p:nvPicPr>
          <p:cNvPr id="8" name="Google Shape;380;p26"/>
          <p:cNvPicPr preferRelativeResize="0"/>
          <p:nvPr/>
        </p:nvPicPr>
        <p:blipFill>
          <a:blip r:embed="rId3">
            <a:alphaModFix/>
          </a:blip>
          <a:stretch>
            <a:fillRect/>
          </a:stretch>
        </p:blipFill>
        <p:spPr>
          <a:xfrm>
            <a:off x="5524573" y="724833"/>
            <a:ext cx="1987275" cy="1709450"/>
          </a:xfrm>
          <a:prstGeom prst="rect">
            <a:avLst/>
          </a:prstGeom>
          <a:noFill/>
          <a:ln>
            <a:noFill/>
          </a:ln>
        </p:spPr>
      </p:pic>
      <p:pic>
        <p:nvPicPr>
          <p:cNvPr id="9" name="Google Shape;381;p26"/>
          <p:cNvPicPr preferRelativeResize="0"/>
          <p:nvPr/>
        </p:nvPicPr>
        <p:blipFill>
          <a:blip r:embed="rId4">
            <a:alphaModFix/>
          </a:blip>
          <a:stretch>
            <a:fillRect/>
          </a:stretch>
        </p:blipFill>
        <p:spPr>
          <a:xfrm>
            <a:off x="8286304" y="724833"/>
            <a:ext cx="2817549" cy="1709450"/>
          </a:xfrm>
          <a:prstGeom prst="rect">
            <a:avLst/>
          </a:prstGeom>
          <a:noFill/>
          <a:ln>
            <a:noFill/>
          </a:ln>
        </p:spPr>
      </p:pic>
      <p:pic>
        <p:nvPicPr>
          <p:cNvPr id="10" name="Google Shape;382;p26"/>
          <p:cNvPicPr preferRelativeResize="0"/>
          <p:nvPr/>
        </p:nvPicPr>
        <p:blipFill>
          <a:blip r:embed="rId5">
            <a:alphaModFix/>
          </a:blip>
          <a:stretch>
            <a:fillRect/>
          </a:stretch>
        </p:blipFill>
        <p:spPr>
          <a:xfrm>
            <a:off x="3336312" y="3492372"/>
            <a:ext cx="1784435" cy="1709450"/>
          </a:xfrm>
          <a:prstGeom prst="rect">
            <a:avLst/>
          </a:prstGeom>
          <a:noFill/>
          <a:ln>
            <a:noFill/>
          </a:ln>
        </p:spPr>
      </p:pic>
      <p:pic>
        <p:nvPicPr>
          <p:cNvPr id="11" name="Google Shape;383;p26"/>
          <p:cNvPicPr preferRelativeResize="0"/>
          <p:nvPr/>
        </p:nvPicPr>
        <p:blipFill>
          <a:blip r:embed="rId6">
            <a:alphaModFix/>
          </a:blip>
          <a:stretch>
            <a:fillRect/>
          </a:stretch>
        </p:blipFill>
        <p:spPr>
          <a:xfrm>
            <a:off x="7428723" y="3501953"/>
            <a:ext cx="2522648" cy="1620800"/>
          </a:xfrm>
          <a:prstGeom prst="rect">
            <a:avLst/>
          </a:prstGeom>
          <a:noFill/>
          <a:ln>
            <a:noFill/>
          </a:ln>
        </p:spPr>
      </p:pic>
      <p:sp>
        <p:nvSpPr>
          <p:cNvPr id="12" name="TextBox 11"/>
          <p:cNvSpPr txBox="1"/>
          <p:nvPr/>
        </p:nvSpPr>
        <p:spPr>
          <a:xfrm>
            <a:off x="2385231" y="2655549"/>
            <a:ext cx="2191626" cy="307777"/>
          </a:xfrm>
          <a:prstGeom prst="rect">
            <a:avLst/>
          </a:prstGeom>
          <a:noFill/>
        </p:spPr>
        <p:txBody>
          <a:bodyPr wrap="none" rtlCol="0">
            <a:spAutoFit/>
          </a:bodyPr>
          <a:lstStyle/>
          <a:p>
            <a:pPr algn="ctr"/>
            <a:r>
              <a:rPr lang="en-US" dirty="0">
                <a:latin typeface="Trebuchet MS" panose="020B0603020202020204" pitchFamily="34" charset="0"/>
              </a:rPr>
              <a:t>Attractive User Interface</a:t>
            </a:r>
          </a:p>
        </p:txBody>
      </p:sp>
      <p:sp>
        <p:nvSpPr>
          <p:cNvPr id="13" name="TextBox 12"/>
          <p:cNvSpPr txBox="1"/>
          <p:nvPr/>
        </p:nvSpPr>
        <p:spPr>
          <a:xfrm>
            <a:off x="5524573" y="2611344"/>
            <a:ext cx="2170787" cy="307777"/>
          </a:xfrm>
          <a:prstGeom prst="rect">
            <a:avLst/>
          </a:prstGeom>
          <a:noFill/>
        </p:spPr>
        <p:txBody>
          <a:bodyPr wrap="none" rtlCol="0">
            <a:spAutoFit/>
          </a:bodyPr>
          <a:lstStyle/>
          <a:p>
            <a:pPr algn="ctr"/>
            <a:r>
              <a:rPr lang="en-US" dirty="0">
                <a:latin typeface="Trebuchet MS" panose="020B0603020202020204" pitchFamily="34" charset="0"/>
              </a:rPr>
              <a:t>More Language Variation</a:t>
            </a:r>
          </a:p>
        </p:txBody>
      </p:sp>
      <p:sp>
        <p:nvSpPr>
          <p:cNvPr id="14" name="Rectangle 13"/>
          <p:cNvSpPr/>
          <p:nvPr/>
        </p:nvSpPr>
        <p:spPr>
          <a:xfrm>
            <a:off x="8286303" y="2611344"/>
            <a:ext cx="3207607" cy="369332"/>
          </a:xfrm>
          <a:prstGeom prst="rect">
            <a:avLst/>
          </a:prstGeom>
        </p:spPr>
        <p:txBody>
          <a:bodyPr wrap="square">
            <a:spAutoFit/>
          </a:bodyPr>
          <a:lstStyle/>
          <a:p>
            <a:pPr algn="ctr"/>
            <a:r>
              <a:rPr lang="en-US" dirty="0">
                <a:latin typeface="Trebuchet MS" panose="020B0603020202020204" pitchFamily="34" charset="0"/>
              </a:rPr>
              <a:t>Inclusion of Higher Concepts</a:t>
            </a:r>
          </a:p>
        </p:txBody>
      </p:sp>
      <p:sp>
        <p:nvSpPr>
          <p:cNvPr id="15" name="Rectangle 14"/>
          <p:cNvSpPr/>
          <p:nvPr/>
        </p:nvSpPr>
        <p:spPr>
          <a:xfrm>
            <a:off x="3080134" y="5290904"/>
            <a:ext cx="2182008" cy="307777"/>
          </a:xfrm>
          <a:prstGeom prst="rect">
            <a:avLst/>
          </a:prstGeom>
        </p:spPr>
        <p:txBody>
          <a:bodyPr wrap="none">
            <a:spAutoFit/>
          </a:bodyPr>
          <a:lstStyle/>
          <a:p>
            <a:pPr algn="ctr"/>
            <a:r>
              <a:rPr lang="en-US" dirty="0">
                <a:latin typeface="Trebuchet MS" panose="020B0603020202020204" pitchFamily="34" charset="0"/>
              </a:rPr>
              <a:t>Numerical Rating System</a:t>
            </a:r>
          </a:p>
        </p:txBody>
      </p:sp>
      <p:sp>
        <p:nvSpPr>
          <p:cNvPr id="16" name="Rectangle 15"/>
          <p:cNvSpPr/>
          <p:nvPr/>
        </p:nvSpPr>
        <p:spPr>
          <a:xfrm>
            <a:off x="7428723" y="5299815"/>
            <a:ext cx="2522647" cy="307777"/>
          </a:xfrm>
          <a:prstGeom prst="rect">
            <a:avLst/>
          </a:prstGeom>
        </p:spPr>
        <p:txBody>
          <a:bodyPr wrap="square">
            <a:spAutoFit/>
          </a:bodyPr>
          <a:lstStyle/>
          <a:p>
            <a:pPr algn="ctr"/>
            <a:r>
              <a:rPr lang="en-US" dirty="0" smtClean="0">
                <a:latin typeface="Trebuchet MS" panose="020B0603020202020204" pitchFamily="34" charset="0"/>
              </a:rPr>
              <a:t>Job Opportunities</a:t>
            </a:r>
            <a:endParaRPr lang="en-US" dirty="0">
              <a:latin typeface="Trebuchet MS" panose="020B0603020202020204" pitchFamily="34" charset="0"/>
            </a:endParaRPr>
          </a:p>
        </p:txBody>
      </p:sp>
    </p:spTree>
    <p:extLst>
      <p:ext uri="{BB962C8B-B14F-4D97-AF65-F5344CB8AC3E}">
        <p14:creationId xmlns:p14="http://schemas.microsoft.com/office/powerpoint/2010/main" val="41478633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13</a:t>
            </a:fld>
            <a:endParaRPr lang="en-US" dirty="0"/>
          </a:p>
        </p:txBody>
      </p:sp>
      <p:sp>
        <p:nvSpPr>
          <p:cNvPr id="7" name="Google Shape;388;p27"/>
          <p:cNvSpPr txBox="1">
            <a:spLocks noGrp="1"/>
          </p:cNvSpPr>
          <p:nvPr>
            <p:ph type="title"/>
          </p:nvPr>
        </p:nvSpPr>
        <p:spPr>
          <a:xfrm>
            <a:off x="-100" y="0"/>
            <a:ext cx="12192100" cy="685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Types of stakeholders of the Proposed System</a:t>
            </a:r>
            <a:endParaRPr b="1" dirty="0">
              <a:solidFill>
                <a:schemeClr val="tx1"/>
              </a:solidFill>
            </a:endParaRPr>
          </a:p>
        </p:txBody>
      </p:sp>
    </p:spTree>
    <p:extLst>
      <p:ext uri="{BB962C8B-B14F-4D97-AF65-F5344CB8AC3E}">
        <p14:creationId xmlns:p14="http://schemas.microsoft.com/office/powerpoint/2010/main" val="1614149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14</a:t>
            </a:fld>
            <a:endParaRPr lang="en-US" dirty="0"/>
          </a:p>
        </p:txBody>
      </p:sp>
      <p:pic>
        <p:nvPicPr>
          <p:cNvPr id="7" name="Google Shape;395;p28"/>
          <p:cNvPicPr preferRelativeResize="0"/>
          <p:nvPr/>
        </p:nvPicPr>
        <p:blipFill>
          <a:blip r:embed="rId2">
            <a:alphaModFix/>
          </a:blip>
          <a:stretch>
            <a:fillRect/>
          </a:stretch>
        </p:blipFill>
        <p:spPr>
          <a:xfrm>
            <a:off x="1720645" y="285134"/>
            <a:ext cx="4234444" cy="2310581"/>
          </a:xfrm>
          <a:prstGeom prst="rect">
            <a:avLst/>
          </a:prstGeom>
          <a:noFill/>
          <a:ln>
            <a:noFill/>
          </a:ln>
        </p:spPr>
      </p:pic>
      <p:pic>
        <p:nvPicPr>
          <p:cNvPr id="8" name="Google Shape;396;p28"/>
          <p:cNvPicPr preferRelativeResize="0"/>
          <p:nvPr/>
        </p:nvPicPr>
        <p:blipFill>
          <a:blip r:embed="rId3">
            <a:alphaModFix/>
          </a:blip>
          <a:stretch>
            <a:fillRect/>
          </a:stretch>
        </p:blipFill>
        <p:spPr>
          <a:xfrm>
            <a:off x="6647341" y="263369"/>
            <a:ext cx="4234444" cy="2332346"/>
          </a:xfrm>
          <a:prstGeom prst="rect">
            <a:avLst/>
          </a:prstGeom>
          <a:noFill/>
          <a:ln>
            <a:noFill/>
          </a:ln>
        </p:spPr>
      </p:pic>
      <p:sp>
        <p:nvSpPr>
          <p:cNvPr id="9" name="Google Shape;397;p28"/>
          <p:cNvSpPr txBox="1"/>
          <p:nvPr/>
        </p:nvSpPr>
        <p:spPr>
          <a:xfrm>
            <a:off x="1720645" y="2717011"/>
            <a:ext cx="4234444" cy="7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rebuchet MS"/>
                <a:ea typeface="Trebuchet MS"/>
                <a:cs typeface="Trebuchet MS"/>
                <a:sym typeface="Trebuchet MS"/>
              </a:rPr>
              <a:t>Problem Solver</a:t>
            </a:r>
            <a:endParaRPr dirty="0">
              <a:latin typeface="Trebuchet MS"/>
              <a:ea typeface="Trebuchet MS"/>
              <a:cs typeface="Trebuchet MS"/>
              <a:sym typeface="Trebuchet MS"/>
            </a:endParaRPr>
          </a:p>
        </p:txBody>
      </p:sp>
      <p:sp>
        <p:nvSpPr>
          <p:cNvPr id="10" name="Google Shape;398;p28"/>
          <p:cNvSpPr txBox="1"/>
          <p:nvPr/>
        </p:nvSpPr>
        <p:spPr>
          <a:xfrm>
            <a:off x="6647341" y="2717011"/>
            <a:ext cx="4234444" cy="7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rebuchet MS"/>
                <a:ea typeface="Trebuchet MS"/>
                <a:cs typeface="Trebuchet MS"/>
                <a:sym typeface="Trebuchet MS"/>
              </a:rPr>
              <a:t>Problem Setter</a:t>
            </a:r>
            <a:endParaRPr>
              <a:latin typeface="Trebuchet MS"/>
              <a:ea typeface="Trebuchet MS"/>
              <a:cs typeface="Trebuchet MS"/>
              <a:sym typeface="Trebuchet MS"/>
            </a:endParaRPr>
          </a:p>
        </p:txBody>
      </p:sp>
      <p:pic>
        <p:nvPicPr>
          <p:cNvPr id="11" name="Google Shape;399;p28"/>
          <p:cNvPicPr preferRelativeResize="0"/>
          <p:nvPr/>
        </p:nvPicPr>
        <p:blipFill>
          <a:blip r:embed="rId4">
            <a:alphaModFix/>
          </a:blip>
          <a:stretch>
            <a:fillRect/>
          </a:stretch>
        </p:blipFill>
        <p:spPr>
          <a:xfrm>
            <a:off x="2106345" y="3431011"/>
            <a:ext cx="4412441" cy="2399518"/>
          </a:xfrm>
          <a:prstGeom prst="rect">
            <a:avLst/>
          </a:prstGeom>
          <a:noFill/>
          <a:ln>
            <a:noFill/>
          </a:ln>
        </p:spPr>
      </p:pic>
      <p:sp>
        <p:nvSpPr>
          <p:cNvPr id="12" name="Google Shape;400;p28"/>
          <p:cNvSpPr txBox="1"/>
          <p:nvPr/>
        </p:nvSpPr>
        <p:spPr>
          <a:xfrm>
            <a:off x="6647341" y="4156465"/>
            <a:ext cx="3272400" cy="7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rebuchet MS"/>
                <a:ea typeface="Trebuchet MS"/>
                <a:cs typeface="Trebuchet MS"/>
                <a:sym typeface="Trebuchet MS"/>
              </a:rPr>
              <a:t>Software Development Companies</a:t>
            </a:r>
            <a:endParaRPr dirty="0">
              <a:latin typeface="Trebuchet MS"/>
              <a:ea typeface="Trebuchet MS"/>
              <a:cs typeface="Trebuchet MS"/>
              <a:sym typeface="Trebuchet MS"/>
            </a:endParaRPr>
          </a:p>
        </p:txBody>
      </p:sp>
    </p:spTree>
    <p:extLst>
      <p:ext uri="{BB962C8B-B14F-4D97-AF65-F5344CB8AC3E}">
        <p14:creationId xmlns:p14="http://schemas.microsoft.com/office/powerpoint/2010/main" val="4182359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15</a:t>
            </a:fld>
            <a:endParaRPr lang="en-US" dirty="0"/>
          </a:p>
        </p:txBody>
      </p:sp>
      <p:sp>
        <p:nvSpPr>
          <p:cNvPr id="7" name="Google Shape;405;p29"/>
          <p:cNvSpPr txBox="1">
            <a:spLocks noGrp="1"/>
          </p:cNvSpPr>
          <p:nvPr>
            <p:ph type="title"/>
          </p:nvPr>
        </p:nvSpPr>
        <p:spPr>
          <a:xfrm>
            <a:off x="-100" y="0"/>
            <a:ext cx="12192100" cy="6858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b="1" dirty="0"/>
              <a:t>Feasibility Analysis</a:t>
            </a:r>
            <a:endParaRPr b="1" dirty="0"/>
          </a:p>
        </p:txBody>
      </p:sp>
    </p:spTree>
    <p:extLst>
      <p:ext uri="{BB962C8B-B14F-4D97-AF65-F5344CB8AC3E}">
        <p14:creationId xmlns:p14="http://schemas.microsoft.com/office/powerpoint/2010/main" val="3407837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16</a:t>
            </a:fld>
            <a:endParaRPr lang="en-US" dirty="0"/>
          </a:p>
        </p:txBody>
      </p:sp>
      <p:sp>
        <p:nvSpPr>
          <p:cNvPr id="9" name="Google Shape;411;p30"/>
          <p:cNvSpPr txBox="1">
            <a:spLocks/>
          </p:cNvSpPr>
          <p:nvPr/>
        </p:nvSpPr>
        <p:spPr>
          <a:xfrm>
            <a:off x="0" y="0"/>
            <a:ext cx="12191999" cy="1538881"/>
          </a:xfrm>
          <a:prstGeom prst="rect">
            <a:avLst/>
          </a:prstGeom>
        </p:spPr>
        <p:txBody>
          <a:bodyPr spcFirstLastPara="1" wrap="square" lIns="91425" tIns="91425" rIns="91425" bIns="91425" anchor="ctr" anchorCtr="0">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marL="457200" algn="ctr">
              <a:spcBef>
                <a:spcPts val="0"/>
              </a:spcBef>
            </a:pPr>
            <a:r>
              <a:rPr lang="en-US" dirty="0" smtClean="0"/>
              <a:t>Technical Feasibility</a:t>
            </a:r>
            <a:endParaRPr lang="en-US" dirty="0"/>
          </a:p>
        </p:txBody>
      </p:sp>
      <p:sp>
        <p:nvSpPr>
          <p:cNvPr id="10" name="Google Shape;412;p30"/>
          <p:cNvSpPr txBox="1">
            <a:spLocks/>
          </p:cNvSpPr>
          <p:nvPr/>
        </p:nvSpPr>
        <p:spPr>
          <a:xfrm>
            <a:off x="422787" y="2004780"/>
            <a:ext cx="5013059" cy="3196484"/>
          </a:xfrm>
          <a:prstGeom prst="rect">
            <a:avLst/>
          </a:prstGeom>
        </p:spPr>
        <p:txBody>
          <a:bodyPr spcFirstLastPara="1" wrap="square" lIns="91425" tIns="91425" rIns="91425" bIns="91425" anchor="t" anchorCtr="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400" b="1" dirty="0" smtClean="0">
                <a:latin typeface="Trebuchet MS"/>
                <a:ea typeface="Trebuchet MS"/>
                <a:cs typeface="Trebuchet MS"/>
                <a:sym typeface="Trebuchet MS"/>
              </a:rPr>
              <a:t>Hardware Requirements:</a:t>
            </a:r>
            <a:r>
              <a:rPr lang="en-US" sz="2400" dirty="0" smtClean="0">
                <a:latin typeface="Trebuchet MS"/>
                <a:ea typeface="Trebuchet MS"/>
                <a:cs typeface="Trebuchet MS"/>
                <a:sym typeface="Trebuchet MS"/>
              </a:rPr>
              <a:t> </a:t>
            </a:r>
          </a:p>
          <a:p>
            <a:pPr marL="457200" indent="-317500">
              <a:lnSpc>
                <a:spcPct val="115000"/>
              </a:lnSpc>
              <a:spcBef>
                <a:spcPts val="1000"/>
              </a:spcBef>
              <a:buSzPts val="1400"/>
              <a:buFont typeface="Arial" panose="020B0604020202020204" pitchFamily="34" charset="0"/>
              <a:buChar char="●"/>
            </a:pPr>
            <a:r>
              <a:rPr lang="en-US" sz="2400" b="1" dirty="0" smtClean="0">
                <a:latin typeface="Trebuchet MS"/>
                <a:ea typeface="Trebuchet MS"/>
                <a:cs typeface="Trebuchet MS"/>
                <a:sym typeface="Trebuchet MS"/>
              </a:rPr>
              <a:t>Processor:</a:t>
            </a:r>
            <a:r>
              <a:rPr lang="en-US" sz="2400" dirty="0" smtClean="0">
                <a:latin typeface="Trebuchet MS"/>
                <a:ea typeface="Trebuchet MS"/>
                <a:cs typeface="Trebuchet MS"/>
                <a:sym typeface="Trebuchet MS"/>
              </a:rPr>
              <a:t> Pentium IV</a:t>
            </a:r>
          </a:p>
          <a:p>
            <a:pPr marL="457200" indent="-317500" algn="just">
              <a:lnSpc>
                <a:spcPct val="115000"/>
              </a:lnSpc>
              <a:spcBef>
                <a:spcPts val="0"/>
              </a:spcBef>
              <a:buSzPts val="1400"/>
              <a:buFont typeface="Arial" panose="020B0604020202020204" pitchFamily="34" charset="0"/>
              <a:buChar char="●"/>
            </a:pPr>
            <a:r>
              <a:rPr lang="en-US" sz="2400" b="1" dirty="0" smtClean="0">
                <a:latin typeface="Trebuchet MS"/>
                <a:ea typeface="Trebuchet MS"/>
                <a:cs typeface="Trebuchet MS"/>
                <a:sym typeface="Trebuchet MS"/>
              </a:rPr>
              <a:t>Memory: </a:t>
            </a:r>
            <a:r>
              <a:rPr lang="en-US" sz="2400" dirty="0" smtClean="0">
                <a:latin typeface="Trebuchet MS"/>
                <a:ea typeface="Trebuchet MS"/>
                <a:cs typeface="Trebuchet MS"/>
                <a:sym typeface="Trebuchet MS"/>
              </a:rPr>
              <a:t>128 MB RAM or More</a:t>
            </a:r>
          </a:p>
          <a:p>
            <a:pPr marL="457200" indent="-317500" algn="just">
              <a:lnSpc>
                <a:spcPct val="115000"/>
              </a:lnSpc>
              <a:spcBef>
                <a:spcPts val="0"/>
              </a:spcBef>
              <a:buSzPts val="1400"/>
              <a:buFont typeface="Arial" panose="020B0604020202020204" pitchFamily="34" charset="0"/>
              <a:buChar char="●"/>
            </a:pPr>
            <a:r>
              <a:rPr lang="en-US" sz="2400" b="1" dirty="0" smtClean="0">
                <a:latin typeface="Trebuchet MS"/>
                <a:ea typeface="Trebuchet MS"/>
                <a:cs typeface="Trebuchet MS"/>
                <a:sym typeface="Trebuchet MS"/>
              </a:rPr>
              <a:t>Hard Disk Capacity: </a:t>
            </a:r>
            <a:r>
              <a:rPr lang="en-US" sz="2400" dirty="0" smtClean="0">
                <a:latin typeface="Trebuchet MS"/>
                <a:ea typeface="Trebuchet MS"/>
                <a:cs typeface="Trebuchet MS"/>
                <a:sym typeface="Trebuchet MS"/>
              </a:rPr>
              <a:t>40 GB or More</a:t>
            </a:r>
            <a:endParaRPr lang="en-US" sz="2400" b="1" dirty="0">
              <a:latin typeface="Trebuchet MS"/>
              <a:ea typeface="Trebuchet MS"/>
              <a:cs typeface="Trebuchet MS"/>
              <a:sym typeface="Trebuchet MS"/>
            </a:endParaRPr>
          </a:p>
        </p:txBody>
      </p:sp>
      <p:sp>
        <p:nvSpPr>
          <p:cNvPr id="11" name="Google Shape;414;p30"/>
          <p:cNvSpPr txBox="1">
            <a:spLocks/>
          </p:cNvSpPr>
          <p:nvPr/>
        </p:nvSpPr>
        <p:spPr>
          <a:xfrm>
            <a:off x="5860946" y="2004779"/>
            <a:ext cx="6114744" cy="3196485"/>
          </a:xfrm>
          <a:prstGeom prst="rect">
            <a:avLst/>
          </a:prstGeom>
        </p:spPr>
        <p:txBody>
          <a:bodyPr spcFirstLastPara="1" wrap="square" lIns="91425" tIns="91425" rIns="91425" bIns="91425" anchor="t" anchorCtr="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lgn="ctr">
              <a:spcBef>
                <a:spcPts val="0"/>
              </a:spcBef>
              <a:buFont typeface="Arial" panose="020B0604020202020204" pitchFamily="34" charset="0"/>
              <a:buNone/>
            </a:pPr>
            <a:r>
              <a:rPr lang="en-US" sz="2400" b="1" dirty="0" smtClean="0">
                <a:latin typeface="Trebuchet MS"/>
                <a:ea typeface="Trebuchet MS"/>
                <a:cs typeface="Trebuchet MS"/>
                <a:sym typeface="Trebuchet MS"/>
              </a:rPr>
              <a:t>Software Requirements:</a:t>
            </a:r>
            <a:endParaRPr lang="en-US" sz="2400" dirty="0" smtClean="0">
              <a:latin typeface="Trebuchet MS"/>
              <a:ea typeface="Trebuchet MS"/>
              <a:cs typeface="Trebuchet MS"/>
              <a:sym typeface="Trebuchet MS"/>
            </a:endParaRPr>
          </a:p>
          <a:p>
            <a:pPr marL="457200" indent="-317500">
              <a:spcBef>
                <a:spcPts val="1000"/>
              </a:spcBef>
              <a:buSzPts val="1400"/>
              <a:buFont typeface="Arial" panose="020B0604020202020204" pitchFamily="34" charset="0"/>
              <a:buChar char="●"/>
            </a:pPr>
            <a:r>
              <a:rPr lang="en-US" sz="2400" b="1" dirty="0" smtClean="0">
                <a:latin typeface="Trebuchet MS"/>
                <a:ea typeface="Trebuchet MS"/>
                <a:cs typeface="Trebuchet MS"/>
                <a:sym typeface="Trebuchet MS"/>
              </a:rPr>
              <a:t>Operating System:</a:t>
            </a:r>
            <a:r>
              <a:rPr lang="en-US" sz="2400" dirty="0" smtClean="0">
                <a:latin typeface="Trebuchet MS"/>
                <a:ea typeface="Trebuchet MS"/>
                <a:cs typeface="Trebuchet MS"/>
                <a:sym typeface="Trebuchet MS"/>
              </a:rPr>
              <a:t> Windows XP or Higher/Linux/Mac</a:t>
            </a:r>
          </a:p>
          <a:p>
            <a:pPr marL="457200" indent="-317500" algn="just">
              <a:spcBef>
                <a:spcPts val="0"/>
              </a:spcBef>
              <a:buSzPts val="1400"/>
              <a:buFont typeface="Arial" panose="020B0604020202020204" pitchFamily="34" charset="0"/>
              <a:buChar char="●"/>
            </a:pPr>
            <a:r>
              <a:rPr lang="en-US" sz="2400" b="1" dirty="0" smtClean="0">
                <a:latin typeface="Trebuchet MS"/>
                <a:ea typeface="Trebuchet MS"/>
                <a:cs typeface="Trebuchet MS"/>
                <a:sym typeface="Trebuchet MS"/>
              </a:rPr>
              <a:t>Front End Tool:</a:t>
            </a:r>
            <a:r>
              <a:rPr lang="en-US" sz="2400" dirty="0" smtClean="0">
                <a:latin typeface="Trebuchet MS"/>
                <a:ea typeface="Trebuchet MS"/>
                <a:cs typeface="Trebuchet MS"/>
                <a:sym typeface="Trebuchet MS"/>
              </a:rPr>
              <a:t> Web Browser, Microsoft Visual Studio</a:t>
            </a:r>
          </a:p>
          <a:p>
            <a:pPr marL="457200" indent="-317500" algn="just">
              <a:spcBef>
                <a:spcPts val="0"/>
              </a:spcBef>
              <a:buSzPts val="1400"/>
              <a:buFont typeface="Arial" panose="020B0604020202020204" pitchFamily="34" charset="0"/>
              <a:buChar char="●"/>
            </a:pPr>
            <a:r>
              <a:rPr lang="en-US" sz="2400" b="1" dirty="0" smtClean="0">
                <a:latin typeface="Trebuchet MS"/>
                <a:ea typeface="Trebuchet MS"/>
                <a:cs typeface="Trebuchet MS"/>
                <a:sym typeface="Trebuchet MS"/>
              </a:rPr>
              <a:t>Back End Tool: </a:t>
            </a:r>
            <a:r>
              <a:rPr lang="en-US" sz="2400" dirty="0" smtClean="0">
                <a:latin typeface="Trebuchet MS"/>
                <a:ea typeface="Trebuchet MS"/>
                <a:cs typeface="Trebuchet MS"/>
                <a:sym typeface="Trebuchet MS"/>
              </a:rPr>
              <a:t>C#, ASP </a:t>
            </a:r>
            <a:r>
              <a:rPr lang="en-US" sz="2400" dirty="0" err="1" smtClean="0">
                <a:latin typeface="Trebuchet MS"/>
                <a:ea typeface="Trebuchet MS"/>
                <a:cs typeface="Trebuchet MS"/>
                <a:sym typeface="Trebuchet MS"/>
              </a:rPr>
              <a:t>.net</a:t>
            </a:r>
            <a:r>
              <a:rPr lang="en-US" sz="2400" dirty="0" smtClean="0">
                <a:latin typeface="Trebuchet MS"/>
                <a:ea typeface="Trebuchet MS"/>
                <a:cs typeface="Trebuchet MS"/>
                <a:sym typeface="Trebuchet MS"/>
              </a:rPr>
              <a:t>, MS SQL, HTML, CSS</a:t>
            </a:r>
            <a:endParaRPr lang="en-US" sz="2400" dirty="0">
              <a:latin typeface="Trebuchet MS"/>
              <a:ea typeface="Trebuchet MS"/>
              <a:cs typeface="Trebuchet MS"/>
              <a:sym typeface="Trebuchet MS"/>
            </a:endParaRPr>
          </a:p>
        </p:txBody>
      </p:sp>
    </p:spTree>
    <p:extLst>
      <p:ext uri="{BB962C8B-B14F-4D97-AF65-F5344CB8AC3E}">
        <p14:creationId xmlns:p14="http://schemas.microsoft.com/office/powerpoint/2010/main" val="3996375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DD072-4444-4D3D-8323-0D32110E5736}" type="datetime1">
              <a:rPr lang="en-US" smtClean="0"/>
              <a:t>7/23/2019</a:t>
            </a:fld>
            <a:endParaRPr lang="en-US" dirty="0"/>
          </a:p>
        </p:txBody>
      </p:sp>
      <p:sp>
        <p:nvSpPr>
          <p:cNvPr id="3" name="Footer Placeholder 2"/>
          <p:cNvSpPr>
            <a:spLocks noGrp="1"/>
          </p:cNvSpPr>
          <p:nvPr>
            <p:ph type="ftr" sz="quarter" idx="11"/>
          </p:nvPr>
        </p:nvSpPr>
        <p:spPr/>
        <p:txBody>
          <a:bodyPr/>
          <a:lstStyle/>
          <a:p>
            <a:r>
              <a:rPr lang="en-US" smtClean="0"/>
              <a:t>CODING CAT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sp>
        <p:nvSpPr>
          <p:cNvPr id="5" name="Google Shape;419;p31"/>
          <p:cNvSpPr txBox="1">
            <a:spLocks/>
          </p:cNvSpPr>
          <p:nvPr/>
        </p:nvSpPr>
        <p:spPr>
          <a:xfrm>
            <a:off x="-1" y="0"/>
            <a:ext cx="12191999" cy="1597825"/>
          </a:xfrm>
          <a:prstGeom prst="rect">
            <a:avLst/>
          </a:prstGeom>
        </p:spPr>
        <p:txBody>
          <a:bodyPr spcFirstLastPara="1" wrap="square" lIns="91425" tIns="91425" rIns="91425" bIns="91425" anchor="ctr" anchorCtr="0">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spcBef>
                <a:spcPts val="0"/>
              </a:spcBef>
            </a:pPr>
            <a:r>
              <a:rPr lang="en-US" dirty="0" smtClean="0"/>
              <a:t>Economic Feasibility</a:t>
            </a:r>
            <a:endParaRPr lang="en-US" dirty="0"/>
          </a:p>
        </p:txBody>
      </p:sp>
      <p:graphicFrame>
        <p:nvGraphicFramePr>
          <p:cNvPr id="6" name="Google Shape;421;p31"/>
          <p:cNvGraphicFramePr/>
          <p:nvPr>
            <p:extLst>
              <p:ext uri="{D42A27DB-BD31-4B8C-83A1-F6EECF244321}">
                <p14:modId xmlns:p14="http://schemas.microsoft.com/office/powerpoint/2010/main" val="2793062206"/>
              </p:ext>
            </p:extLst>
          </p:nvPr>
        </p:nvGraphicFramePr>
        <p:xfrm>
          <a:off x="1602657" y="1957453"/>
          <a:ext cx="9655278" cy="2663708"/>
        </p:xfrm>
        <a:graphic>
          <a:graphicData uri="http://schemas.openxmlformats.org/drawingml/2006/table">
            <a:tbl>
              <a:tblPr>
                <a:noFill/>
              </a:tblPr>
              <a:tblGrid>
                <a:gridCol w="3372466"/>
                <a:gridCol w="6282812"/>
              </a:tblGrid>
              <a:tr h="1751100">
                <a:tc>
                  <a:txBody>
                    <a:bodyPr/>
                    <a:lstStyle/>
                    <a:p>
                      <a:pPr marL="0" lvl="0" indent="0" algn="l" rtl="0">
                        <a:spcBef>
                          <a:spcPts val="0"/>
                        </a:spcBef>
                        <a:spcAft>
                          <a:spcPts val="0"/>
                        </a:spcAft>
                        <a:buNone/>
                      </a:pPr>
                      <a:r>
                        <a:rPr lang="en" sz="2000" b="1" dirty="0">
                          <a:latin typeface="Trebuchet MS"/>
                          <a:ea typeface="Trebuchet MS"/>
                          <a:cs typeface="Trebuchet MS"/>
                          <a:sym typeface="Trebuchet MS"/>
                        </a:rPr>
                        <a:t>Deployment Cost</a:t>
                      </a:r>
                      <a:endParaRPr sz="2000" b="1" dirty="0">
                        <a:latin typeface="Trebuchet MS"/>
                        <a:ea typeface="Trebuchet MS"/>
                        <a:cs typeface="Trebuchet MS"/>
                        <a:sym typeface="Trebuchet MS"/>
                      </a:endParaRPr>
                    </a:p>
                  </a:txBody>
                  <a:tcPr marL="91425" marR="91425" marT="91425" marB="91425"/>
                </a:tc>
                <a:tc>
                  <a:txBody>
                    <a:bodyPr/>
                    <a:lstStyle/>
                    <a:p>
                      <a:pPr marL="457200" lvl="0" indent="-317500" algn="l" rtl="0">
                        <a:spcBef>
                          <a:spcPts val="0"/>
                        </a:spcBef>
                        <a:spcAft>
                          <a:spcPts val="0"/>
                        </a:spcAft>
                        <a:buSzPts val="1400"/>
                        <a:buFont typeface="Trebuchet MS"/>
                        <a:buChar char="●"/>
                      </a:pPr>
                      <a:r>
                        <a:rPr lang="en" sz="2000">
                          <a:latin typeface="Trebuchet MS"/>
                          <a:ea typeface="Trebuchet MS"/>
                          <a:cs typeface="Trebuchet MS"/>
                          <a:sym typeface="Trebuchet MS"/>
                        </a:rPr>
                        <a:t>Domain Cost: 10 USD/year</a:t>
                      </a:r>
                      <a:endParaRPr sz="2000">
                        <a:latin typeface="Trebuchet MS"/>
                        <a:ea typeface="Trebuchet MS"/>
                        <a:cs typeface="Trebuchet MS"/>
                        <a:sym typeface="Trebuchet MS"/>
                      </a:endParaRPr>
                    </a:p>
                    <a:p>
                      <a:pPr marL="457200" lvl="0" indent="-317500" algn="l" rtl="0">
                        <a:lnSpc>
                          <a:spcPct val="115000"/>
                        </a:lnSpc>
                        <a:spcBef>
                          <a:spcPts val="0"/>
                        </a:spcBef>
                        <a:spcAft>
                          <a:spcPts val="0"/>
                        </a:spcAft>
                        <a:buSzPts val="1400"/>
                        <a:buFont typeface="Trebuchet MS"/>
                        <a:buChar char="●"/>
                      </a:pPr>
                      <a:r>
                        <a:rPr lang="en" sz="2000">
                          <a:latin typeface="Trebuchet MS"/>
                          <a:ea typeface="Trebuchet MS"/>
                          <a:cs typeface="Trebuchet MS"/>
                          <a:sym typeface="Trebuchet MS"/>
                        </a:rPr>
                        <a:t>Hosting Cost: 20 USD/year</a:t>
                      </a:r>
                      <a:endParaRPr sz="2000">
                        <a:latin typeface="Trebuchet MS"/>
                        <a:ea typeface="Trebuchet MS"/>
                        <a:cs typeface="Trebuchet MS"/>
                        <a:sym typeface="Trebuchet MS"/>
                      </a:endParaRPr>
                    </a:p>
                    <a:p>
                      <a:pPr marL="457200" lvl="0" indent="-317500" algn="l" rtl="0">
                        <a:lnSpc>
                          <a:spcPct val="115000"/>
                        </a:lnSpc>
                        <a:spcBef>
                          <a:spcPts val="0"/>
                        </a:spcBef>
                        <a:spcAft>
                          <a:spcPts val="0"/>
                        </a:spcAft>
                        <a:buSzPts val="1400"/>
                        <a:buFont typeface="Trebuchet MS"/>
                        <a:buChar char="●"/>
                      </a:pPr>
                      <a:r>
                        <a:rPr lang="en" sz="2000">
                          <a:latin typeface="Trebuchet MS"/>
                          <a:ea typeface="Trebuchet MS"/>
                          <a:cs typeface="Trebuchet MS"/>
                          <a:sym typeface="Trebuchet MS"/>
                        </a:rPr>
                        <a:t>Server Maintenance Cost: 10 USD/year</a:t>
                      </a:r>
                      <a:endParaRPr sz="2000">
                        <a:latin typeface="Trebuchet MS"/>
                        <a:ea typeface="Trebuchet MS"/>
                        <a:cs typeface="Trebuchet MS"/>
                        <a:sym typeface="Trebuchet MS"/>
                      </a:endParaRPr>
                    </a:p>
                    <a:p>
                      <a:pPr marL="457200" lvl="0" indent="-317500" algn="l" rtl="0">
                        <a:lnSpc>
                          <a:spcPct val="115000"/>
                        </a:lnSpc>
                        <a:spcBef>
                          <a:spcPts val="0"/>
                        </a:spcBef>
                        <a:spcAft>
                          <a:spcPts val="0"/>
                        </a:spcAft>
                        <a:buSzPts val="1400"/>
                        <a:buFont typeface="Trebuchet MS"/>
                        <a:buChar char="●"/>
                      </a:pPr>
                      <a:r>
                        <a:rPr lang="en" sz="2000">
                          <a:latin typeface="Trebuchet MS"/>
                          <a:ea typeface="Trebuchet MS"/>
                          <a:cs typeface="Trebuchet MS"/>
                          <a:sym typeface="Trebuchet MS"/>
                        </a:rPr>
                        <a:t>SSL Cost: 5 USD/year</a:t>
                      </a:r>
                      <a:endParaRPr sz="2000">
                        <a:latin typeface="Trebuchet MS"/>
                        <a:ea typeface="Trebuchet MS"/>
                        <a:cs typeface="Trebuchet MS"/>
                        <a:sym typeface="Trebuchet MS"/>
                      </a:endParaRPr>
                    </a:p>
                  </a:txBody>
                  <a:tcPr marL="91425" marR="91425" marT="91425" marB="91425"/>
                </a:tc>
              </a:tr>
              <a:tr h="912608">
                <a:tc>
                  <a:txBody>
                    <a:bodyPr/>
                    <a:lstStyle/>
                    <a:p>
                      <a:pPr marL="0" lvl="0" indent="0" algn="l" rtl="0">
                        <a:spcBef>
                          <a:spcPts val="0"/>
                        </a:spcBef>
                        <a:spcAft>
                          <a:spcPts val="0"/>
                        </a:spcAft>
                        <a:buNone/>
                      </a:pPr>
                      <a:r>
                        <a:rPr lang="en" sz="2000" b="1" dirty="0">
                          <a:latin typeface="Trebuchet MS"/>
                          <a:ea typeface="Trebuchet MS"/>
                          <a:cs typeface="Trebuchet MS"/>
                          <a:sym typeface="Trebuchet MS"/>
                        </a:rPr>
                        <a:t>Revenue</a:t>
                      </a:r>
                      <a:endParaRPr sz="2000" b="1" dirty="0">
                        <a:latin typeface="Trebuchet MS"/>
                        <a:ea typeface="Trebuchet MS"/>
                        <a:cs typeface="Trebuchet MS"/>
                        <a:sym typeface="Trebuchet MS"/>
                      </a:endParaRPr>
                    </a:p>
                  </a:txBody>
                  <a:tcPr marL="91425" marR="91425" marT="91425" marB="91425"/>
                </a:tc>
                <a:tc>
                  <a:txBody>
                    <a:bodyPr/>
                    <a:lstStyle/>
                    <a:p>
                      <a:pPr marL="457200" lvl="0" indent="-317500" algn="l" rtl="0">
                        <a:spcBef>
                          <a:spcPts val="0"/>
                        </a:spcBef>
                        <a:spcAft>
                          <a:spcPts val="0"/>
                        </a:spcAft>
                        <a:buSzPts val="1400"/>
                        <a:buFont typeface="Trebuchet MS"/>
                        <a:buChar char="●"/>
                      </a:pPr>
                      <a:r>
                        <a:rPr lang="en" sz="2000" dirty="0">
                          <a:latin typeface="Trebuchet MS"/>
                          <a:ea typeface="Trebuchet MS"/>
                          <a:cs typeface="Trebuchet MS"/>
                          <a:sym typeface="Trebuchet MS"/>
                        </a:rPr>
                        <a:t>Companies</a:t>
                      </a:r>
                      <a:endParaRPr sz="2000" dirty="0">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2000" dirty="0">
                          <a:latin typeface="Trebuchet MS"/>
                          <a:ea typeface="Trebuchet MS"/>
                          <a:cs typeface="Trebuchet MS"/>
                          <a:sym typeface="Trebuchet MS"/>
                        </a:rPr>
                        <a:t>Sponsors</a:t>
                      </a:r>
                      <a:endParaRPr sz="2000" dirty="0">
                        <a:latin typeface="Trebuchet MS"/>
                        <a:ea typeface="Trebuchet MS"/>
                        <a:cs typeface="Trebuchet MS"/>
                        <a:sym typeface="Trebuchet MS"/>
                      </a:endParaRPr>
                    </a:p>
                  </a:txBody>
                  <a:tcPr marL="91425" marR="91425" marT="91425" marB="91425"/>
                </a:tc>
              </a:tr>
            </a:tbl>
          </a:graphicData>
        </a:graphic>
      </p:graphicFrame>
    </p:spTree>
    <p:extLst>
      <p:ext uri="{BB962C8B-B14F-4D97-AF65-F5344CB8AC3E}">
        <p14:creationId xmlns:p14="http://schemas.microsoft.com/office/powerpoint/2010/main" val="1107772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DD072-4444-4D3D-8323-0D32110E5736}" type="datetime1">
              <a:rPr lang="en-US" smtClean="0"/>
              <a:t>7/23/2019</a:t>
            </a:fld>
            <a:endParaRPr lang="en-US" dirty="0"/>
          </a:p>
        </p:txBody>
      </p:sp>
      <p:sp>
        <p:nvSpPr>
          <p:cNvPr id="3" name="Footer Placeholder 2"/>
          <p:cNvSpPr>
            <a:spLocks noGrp="1"/>
          </p:cNvSpPr>
          <p:nvPr>
            <p:ph type="ftr" sz="quarter" idx="11"/>
          </p:nvPr>
        </p:nvSpPr>
        <p:spPr/>
        <p:txBody>
          <a:bodyPr/>
          <a:lstStyle/>
          <a:p>
            <a:r>
              <a:rPr lang="en-US" smtClean="0"/>
              <a:t>CODING CAT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sp>
        <p:nvSpPr>
          <p:cNvPr id="5" name="Google Shape;426;p32"/>
          <p:cNvSpPr txBox="1">
            <a:spLocks/>
          </p:cNvSpPr>
          <p:nvPr/>
        </p:nvSpPr>
        <p:spPr>
          <a:xfrm>
            <a:off x="-1" y="0"/>
            <a:ext cx="12191999" cy="1597825"/>
          </a:xfrm>
          <a:prstGeom prst="rect">
            <a:avLst/>
          </a:prstGeom>
        </p:spPr>
        <p:txBody>
          <a:bodyPr spcFirstLastPara="1" wrap="square" lIns="91425" tIns="91425" rIns="91425" bIns="91425" anchor="ctr" anchorCtr="0">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spcBef>
                <a:spcPts val="0"/>
              </a:spcBef>
            </a:pPr>
            <a:r>
              <a:rPr lang="en-US" dirty="0" smtClean="0"/>
              <a:t>Organizational Feasibility</a:t>
            </a:r>
            <a:endParaRPr lang="en-US" dirty="0"/>
          </a:p>
        </p:txBody>
      </p:sp>
      <p:graphicFrame>
        <p:nvGraphicFramePr>
          <p:cNvPr id="6" name="Google Shape;429;p32"/>
          <p:cNvGraphicFramePr/>
          <p:nvPr>
            <p:extLst>
              <p:ext uri="{D42A27DB-BD31-4B8C-83A1-F6EECF244321}">
                <p14:modId xmlns:p14="http://schemas.microsoft.com/office/powerpoint/2010/main" val="2381642026"/>
              </p:ext>
            </p:extLst>
          </p:nvPr>
        </p:nvGraphicFramePr>
        <p:xfrm>
          <a:off x="334296" y="1976898"/>
          <a:ext cx="11572568" cy="2681000"/>
        </p:xfrm>
        <a:graphic>
          <a:graphicData uri="http://schemas.openxmlformats.org/drawingml/2006/table">
            <a:tbl>
              <a:tblPr>
                <a:noFill/>
              </a:tblPr>
              <a:tblGrid>
                <a:gridCol w="5786284"/>
                <a:gridCol w="5786284"/>
              </a:tblGrid>
              <a:tr h="591300">
                <a:tc>
                  <a:txBody>
                    <a:bodyPr/>
                    <a:lstStyle/>
                    <a:p>
                      <a:pPr marL="0" lvl="0" indent="0" algn="ctr" rtl="0">
                        <a:spcBef>
                          <a:spcPts val="0"/>
                        </a:spcBef>
                        <a:spcAft>
                          <a:spcPts val="0"/>
                        </a:spcAft>
                        <a:buNone/>
                      </a:pPr>
                      <a:r>
                        <a:rPr lang="en" sz="2000" b="1" dirty="0">
                          <a:latin typeface="Trebuchet MS"/>
                          <a:ea typeface="Trebuchet MS"/>
                          <a:cs typeface="Trebuchet MS"/>
                          <a:sym typeface="Trebuchet MS"/>
                        </a:rPr>
                        <a:t>User Types</a:t>
                      </a:r>
                      <a:endParaRPr sz="2000" b="1" dirty="0">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2000" b="1" dirty="0">
                          <a:latin typeface="Trebuchet MS"/>
                          <a:ea typeface="Trebuchet MS"/>
                          <a:cs typeface="Trebuchet MS"/>
                          <a:sym typeface="Trebuchet MS"/>
                        </a:rPr>
                        <a:t>Reasons for Choosing Our Project</a:t>
                      </a:r>
                      <a:endParaRPr sz="2000" b="1" dirty="0">
                        <a:latin typeface="Trebuchet MS"/>
                        <a:ea typeface="Trebuchet MS"/>
                        <a:cs typeface="Trebuchet MS"/>
                        <a:sym typeface="Trebuchet MS"/>
                      </a:endParaRPr>
                    </a:p>
                  </a:txBody>
                  <a:tcPr marL="91425" marR="91425" marT="91425" marB="91425"/>
                </a:tc>
              </a:tr>
              <a:tr h="907100">
                <a:tc>
                  <a:txBody>
                    <a:bodyPr/>
                    <a:lstStyle/>
                    <a:p>
                      <a:pPr marL="0" lvl="0" indent="0" algn="l" rtl="0">
                        <a:spcBef>
                          <a:spcPts val="0"/>
                        </a:spcBef>
                        <a:spcAft>
                          <a:spcPts val="0"/>
                        </a:spcAft>
                        <a:buNone/>
                      </a:pPr>
                      <a:r>
                        <a:rPr lang="en" sz="2000" dirty="0">
                          <a:latin typeface="Trebuchet MS"/>
                          <a:ea typeface="Trebuchet MS"/>
                          <a:cs typeface="Trebuchet MS"/>
                          <a:sym typeface="Trebuchet MS"/>
                        </a:rPr>
                        <a:t>Project Champions and Senior Managements</a:t>
                      </a:r>
                      <a:endParaRPr sz="2000" dirty="0">
                        <a:latin typeface="Trebuchet MS"/>
                        <a:ea typeface="Trebuchet MS"/>
                        <a:cs typeface="Trebuchet MS"/>
                        <a:sym typeface="Trebuchet MS"/>
                      </a:endParaRPr>
                    </a:p>
                  </a:txBody>
                  <a:tcPr marL="91425" marR="91425" marT="91425" marB="91425"/>
                </a:tc>
                <a:tc>
                  <a:txBody>
                    <a:bodyPr/>
                    <a:lstStyle/>
                    <a:p>
                      <a:pPr marL="457200" lvl="0" indent="-317500" algn="l" rtl="0">
                        <a:spcBef>
                          <a:spcPts val="0"/>
                        </a:spcBef>
                        <a:spcAft>
                          <a:spcPts val="0"/>
                        </a:spcAft>
                        <a:buSzPts val="1400"/>
                        <a:buFont typeface="Trebuchet MS"/>
                        <a:buChar char="●"/>
                      </a:pPr>
                      <a:r>
                        <a:rPr lang="en" sz="2000">
                          <a:latin typeface="Trebuchet MS"/>
                          <a:ea typeface="Trebuchet MS"/>
                          <a:cs typeface="Trebuchet MS"/>
                          <a:sym typeface="Trebuchet MS"/>
                        </a:rPr>
                        <a:t>New and Exciting Features</a:t>
                      </a:r>
                      <a:endParaRPr sz="2000">
                        <a:latin typeface="Trebuchet MS"/>
                        <a:ea typeface="Trebuchet MS"/>
                        <a:cs typeface="Trebuchet MS"/>
                        <a:sym typeface="Trebuchet MS"/>
                      </a:endParaRPr>
                    </a:p>
                    <a:p>
                      <a:pPr marL="457200" lvl="0" indent="-317500" algn="l" rtl="0">
                        <a:spcBef>
                          <a:spcPts val="0"/>
                        </a:spcBef>
                        <a:spcAft>
                          <a:spcPts val="0"/>
                        </a:spcAft>
                        <a:buSzPts val="1400"/>
                        <a:buFont typeface="Trebuchet MS"/>
                        <a:buChar char="●"/>
                      </a:pPr>
                      <a:r>
                        <a:rPr lang="en" sz="2000">
                          <a:latin typeface="Trebuchet MS"/>
                          <a:ea typeface="Trebuchet MS"/>
                          <a:cs typeface="Trebuchet MS"/>
                          <a:sym typeface="Trebuchet MS"/>
                        </a:rPr>
                        <a:t>Much Better User Interface</a:t>
                      </a:r>
                      <a:endParaRPr sz="2000">
                        <a:latin typeface="Trebuchet MS"/>
                        <a:ea typeface="Trebuchet MS"/>
                        <a:cs typeface="Trebuchet MS"/>
                        <a:sym typeface="Trebuchet MS"/>
                      </a:endParaRPr>
                    </a:p>
                  </a:txBody>
                  <a:tcPr marL="91425" marR="91425" marT="91425" marB="91425"/>
                </a:tc>
              </a:tr>
              <a:tr h="591300">
                <a:tc>
                  <a:txBody>
                    <a:bodyPr/>
                    <a:lstStyle/>
                    <a:p>
                      <a:pPr marL="0" lvl="0" indent="0" algn="l" rtl="0">
                        <a:spcBef>
                          <a:spcPts val="0"/>
                        </a:spcBef>
                        <a:spcAft>
                          <a:spcPts val="0"/>
                        </a:spcAft>
                        <a:buNone/>
                      </a:pPr>
                      <a:r>
                        <a:rPr lang="en" sz="2000">
                          <a:latin typeface="Trebuchet MS"/>
                          <a:ea typeface="Trebuchet MS"/>
                          <a:cs typeface="Trebuchet MS"/>
                          <a:sym typeface="Trebuchet MS"/>
                        </a:rPr>
                        <a:t>Users</a:t>
                      </a:r>
                      <a:endParaRPr sz="2000">
                        <a:latin typeface="Trebuchet MS"/>
                        <a:ea typeface="Trebuchet MS"/>
                        <a:cs typeface="Trebuchet MS"/>
                        <a:sym typeface="Trebuchet MS"/>
                      </a:endParaRPr>
                    </a:p>
                  </a:txBody>
                  <a:tcPr marL="91425" marR="91425" marT="91425" marB="91425"/>
                </a:tc>
                <a:tc>
                  <a:txBody>
                    <a:bodyPr/>
                    <a:lstStyle/>
                    <a:p>
                      <a:pPr marL="457200" lvl="0" indent="-317500" algn="l" rtl="0">
                        <a:spcBef>
                          <a:spcPts val="0"/>
                        </a:spcBef>
                        <a:spcAft>
                          <a:spcPts val="0"/>
                        </a:spcAft>
                        <a:buSzPts val="1400"/>
                        <a:buFont typeface="Trebuchet MS"/>
                        <a:buChar char="●"/>
                      </a:pPr>
                      <a:r>
                        <a:rPr lang="en" sz="2000">
                          <a:latin typeface="Trebuchet MS"/>
                          <a:ea typeface="Trebuchet MS"/>
                          <a:cs typeface="Trebuchet MS"/>
                          <a:sym typeface="Trebuchet MS"/>
                        </a:rPr>
                        <a:t>Developing Skills</a:t>
                      </a:r>
                      <a:endParaRPr sz="2000">
                        <a:latin typeface="Trebuchet MS"/>
                        <a:ea typeface="Trebuchet MS"/>
                        <a:cs typeface="Trebuchet MS"/>
                        <a:sym typeface="Trebuchet MS"/>
                      </a:endParaRPr>
                    </a:p>
                  </a:txBody>
                  <a:tcPr marL="91425" marR="91425" marT="91425" marB="91425"/>
                </a:tc>
              </a:tr>
              <a:tr h="591300">
                <a:tc>
                  <a:txBody>
                    <a:bodyPr/>
                    <a:lstStyle/>
                    <a:p>
                      <a:pPr marL="0" lvl="0" indent="0" algn="l" rtl="0">
                        <a:spcBef>
                          <a:spcPts val="0"/>
                        </a:spcBef>
                        <a:spcAft>
                          <a:spcPts val="0"/>
                        </a:spcAft>
                        <a:buNone/>
                      </a:pPr>
                      <a:r>
                        <a:rPr lang="en" sz="2000">
                          <a:latin typeface="Trebuchet MS"/>
                          <a:ea typeface="Trebuchet MS"/>
                          <a:cs typeface="Trebuchet MS"/>
                          <a:sym typeface="Trebuchet MS"/>
                        </a:rPr>
                        <a:t>Job Offering Companies</a:t>
                      </a:r>
                      <a:endParaRPr sz="2000">
                        <a:latin typeface="Trebuchet MS"/>
                        <a:ea typeface="Trebuchet MS"/>
                        <a:cs typeface="Trebuchet MS"/>
                        <a:sym typeface="Trebuchet MS"/>
                      </a:endParaRPr>
                    </a:p>
                  </a:txBody>
                  <a:tcPr marL="91425" marR="91425" marT="91425" marB="91425"/>
                </a:tc>
                <a:tc>
                  <a:txBody>
                    <a:bodyPr/>
                    <a:lstStyle/>
                    <a:p>
                      <a:pPr marL="457200" lvl="0" indent="-317500" algn="l" rtl="0">
                        <a:spcBef>
                          <a:spcPts val="0"/>
                        </a:spcBef>
                        <a:spcAft>
                          <a:spcPts val="0"/>
                        </a:spcAft>
                        <a:buSzPts val="1400"/>
                        <a:buFont typeface="Trebuchet MS"/>
                        <a:buChar char="●"/>
                      </a:pPr>
                      <a:r>
                        <a:rPr lang="en" sz="2000" dirty="0">
                          <a:latin typeface="Trebuchet MS"/>
                          <a:ea typeface="Trebuchet MS"/>
                          <a:cs typeface="Trebuchet MS"/>
                          <a:sym typeface="Trebuchet MS"/>
                        </a:rPr>
                        <a:t>To find out better candidates</a:t>
                      </a:r>
                      <a:endParaRPr sz="2000" dirty="0">
                        <a:latin typeface="Trebuchet MS"/>
                        <a:ea typeface="Trebuchet MS"/>
                        <a:cs typeface="Trebuchet MS"/>
                        <a:sym typeface="Trebuchet MS"/>
                      </a:endParaRPr>
                    </a:p>
                  </a:txBody>
                  <a:tcPr marL="91425" marR="91425" marT="91425" marB="91425"/>
                </a:tc>
              </a:tr>
            </a:tbl>
          </a:graphicData>
        </a:graphic>
      </p:graphicFrame>
    </p:spTree>
    <p:extLst>
      <p:ext uri="{BB962C8B-B14F-4D97-AF65-F5344CB8AC3E}">
        <p14:creationId xmlns:p14="http://schemas.microsoft.com/office/powerpoint/2010/main" val="35753265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DD072-4444-4D3D-8323-0D32110E5736}" type="datetime1">
              <a:rPr lang="en-US" smtClean="0"/>
              <a:t>7/23/2019</a:t>
            </a:fld>
            <a:endParaRPr lang="en-US" dirty="0"/>
          </a:p>
        </p:txBody>
      </p:sp>
      <p:sp>
        <p:nvSpPr>
          <p:cNvPr id="3" name="Footer Placeholder 2"/>
          <p:cNvSpPr>
            <a:spLocks noGrp="1"/>
          </p:cNvSpPr>
          <p:nvPr>
            <p:ph type="ftr" sz="quarter" idx="11"/>
          </p:nvPr>
        </p:nvSpPr>
        <p:spPr/>
        <p:txBody>
          <a:bodyPr/>
          <a:lstStyle/>
          <a:p>
            <a:r>
              <a:rPr lang="en-US" smtClean="0"/>
              <a:t>CODING CAT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Google Shape;434;p33"/>
          <p:cNvSpPr txBox="1">
            <a:spLocks/>
          </p:cNvSpPr>
          <p:nvPr/>
        </p:nvSpPr>
        <p:spPr>
          <a:xfrm>
            <a:off x="-101" y="124"/>
            <a:ext cx="12192099" cy="6857875"/>
          </a:xfrm>
          <a:prstGeom prst="rect">
            <a:avLst/>
          </a:prstGeom>
        </p:spPr>
        <p:txBody>
          <a:bodyPr spcFirstLastPara="1" wrap="square" lIns="91425" tIns="91425" rIns="91425" bIns="91425" anchor="ctr" anchorCtr="0">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spcBef>
                <a:spcPts val="0"/>
              </a:spcBef>
            </a:pPr>
            <a:r>
              <a:rPr lang="en-US" b="1" dirty="0" smtClean="0"/>
              <a:t>Make a Recommendation</a:t>
            </a:r>
            <a:endParaRPr lang="en-US" b="1" dirty="0"/>
          </a:p>
        </p:txBody>
      </p:sp>
    </p:spTree>
    <p:extLst>
      <p:ext uri="{BB962C8B-B14F-4D97-AF65-F5344CB8AC3E}">
        <p14:creationId xmlns:p14="http://schemas.microsoft.com/office/powerpoint/2010/main" val="9693636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Google Shape;308;p16"/>
          <p:cNvSpPr txBox="1">
            <a:spLocks noGrp="1"/>
          </p:cNvSpPr>
          <p:nvPr>
            <p:ph type="title"/>
          </p:nvPr>
        </p:nvSpPr>
        <p:spPr>
          <a:xfrm>
            <a:off x="729450" y="2669700"/>
            <a:ext cx="2859900" cy="151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Outline</a:t>
            </a:r>
            <a:endParaRPr b="1" dirty="0"/>
          </a:p>
        </p:txBody>
      </p:sp>
      <p:sp>
        <p:nvSpPr>
          <p:cNvPr id="6" name="Date Placeholder 5"/>
          <p:cNvSpPr>
            <a:spLocks noGrp="1"/>
          </p:cNvSpPr>
          <p:nvPr>
            <p:ph type="dt" sz="half" idx="10"/>
          </p:nvPr>
        </p:nvSpPr>
        <p:spPr>
          <a:xfrm>
            <a:off x="0" y="5883276"/>
            <a:ext cx="12192000" cy="365125"/>
          </a:xfrm>
        </p:spPr>
        <p:txBody>
          <a:bodyPr/>
          <a:lstStyle/>
          <a:p>
            <a:pPr algn="l"/>
            <a:fld id="{C9F8E035-75E8-46BB-AED8-41B83A3BAA5D}" type="datetime1">
              <a:rPr lang="en-US" smtClean="0"/>
              <a:pPr algn="l"/>
              <a:t>7/23/2019</a:t>
            </a:fld>
            <a:endParaRPr lang="en-US" dirty="0"/>
          </a:p>
        </p:txBody>
      </p:sp>
      <p:sp>
        <p:nvSpPr>
          <p:cNvPr id="7" name="Footer Placeholder 6"/>
          <p:cNvSpPr>
            <a:spLocks noGrp="1"/>
          </p:cNvSpPr>
          <p:nvPr>
            <p:ph type="ftr" sz="quarter" idx="11"/>
          </p:nvPr>
        </p:nvSpPr>
        <p:spPr>
          <a:xfrm>
            <a:off x="1" y="5883275"/>
            <a:ext cx="12192000" cy="365125"/>
          </a:xfrm>
        </p:spPr>
        <p:txBody>
          <a:bodyPr/>
          <a:lstStyle/>
          <a:p>
            <a:pPr algn="ctr"/>
            <a:r>
              <a:rPr lang="en-US" dirty="0" smtClean="0"/>
              <a:t>CODING CAT</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2</a:t>
            </a:fld>
            <a:endParaRPr lang="en-US" dirty="0"/>
          </a:p>
        </p:txBody>
      </p:sp>
      <p:sp>
        <p:nvSpPr>
          <p:cNvPr id="5" name="Google Shape;309;p16"/>
          <p:cNvSpPr txBox="1">
            <a:spLocks/>
          </p:cNvSpPr>
          <p:nvPr/>
        </p:nvSpPr>
        <p:spPr>
          <a:xfrm>
            <a:off x="5244353" y="657794"/>
            <a:ext cx="5916706" cy="508763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5000"/>
              </a:lnSpc>
              <a:spcBef>
                <a:spcPts val="0"/>
              </a:spcBef>
              <a:buFont typeface="Arial" panose="020B0604020202020204" pitchFamily="34" charset="0"/>
              <a:buNone/>
            </a:pPr>
            <a:r>
              <a:rPr lang="en-US" sz="2000" b="1" dirty="0" smtClean="0">
                <a:latin typeface="Trebuchet MS" panose="020B0603020202020204" pitchFamily="34" charset="0"/>
              </a:rPr>
              <a:t>Introduction to Project</a:t>
            </a:r>
          </a:p>
          <a:p>
            <a:pPr marL="0" indent="0">
              <a:lnSpc>
                <a:spcPct val="115000"/>
              </a:lnSpc>
              <a:spcBef>
                <a:spcPts val="1600"/>
              </a:spcBef>
              <a:buFont typeface="Arial" panose="020B0604020202020204" pitchFamily="34" charset="0"/>
              <a:buNone/>
            </a:pPr>
            <a:r>
              <a:rPr lang="en-US" sz="2000" b="1" dirty="0" smtClean="0">
                <a:latin typeface="Trebuchet MS" panose="020B0603020202020204" pitchFamily="34" charset="0"/>
              </a:rPr>
              <a:t>Project Objectives</a:t>
            </a:r>
          </a:p>
          <a:p>
            <a:pPr marL="0" indent="0">
              <a:lnSpc>
                <a:spcPct val="115000"/>
              </a:lnSpc>
              <a:spcBef>
                <a:spcPts val="1600"/>
              </a:spcBef>
              <a:buFont typeface="Arial" panose="020B0604020202020204" pitchFamily="34" charset="0"/>
              <a:buNone/>
            </a:pPr>
            <a:r>
              <a:rPr lang="en-US" sz="2000" b="1" dirty="0" smtClean="0">
                <a:latin typeface="Trebuchet MS" panose="020B0603020202020204" pitchFamily="34" charset="0"/>
              </a:rPr>
              <a:t>Study of Existing Systems</a:t>
            </a:r>
          </a:p>
          <a:p>
            <a:pPr marL="0" indent="0">
              <a:spcBef>
                <a:spcPts val="1600"/>
              </a:spcBef>
              <a:buFont typeface="Arial" panose="020B0604020202020204" pitchFamily="34" charset="0"/>
              <a:buNone/>
            </a:pPr>
            <a:r>
              <a:rPr lang="en-US" sz="2000" b="1" dirty="0" smtClean="0">
                <a:latin typeface="Trebuchet MS" panose="020B0603020202020204" pitchFamily="34" charset="0"/>
              </a:rPr>
              <a:t>Limitation in Existing Systems</a:t>
            </a:r>
          </a:p>
          <a:p>
            <a:pPr marL="0" indent="0">
              <a:spcBef>
                <a:spcPts val="1200"/>
              </a:spcBef>
              <a:buFont typeface="Arial" panose="020B0604020202020204" pitchFamily="34" charset="0"/>
              <a:buNone/>
            </a:pPr>
            <a:r>
              <a:rPr lang="en-US" sz="2000" b="1" dirty="0" smtClean="0">
                <a:latin typeface="Trebuchet MS" panose="020B0603020202020204" pitchFamily="34" charset="0"/>
              </a:rPr>
              <a:t>Goals of the Proposed System</a:t>
            </a:r>
          </a:p>
          <a:p>
            <a:pPr marL="0" indent="0">
              <a:spcBef>
                <a:spcPts val="1200"/>
              </a:spcBef>
              <a:buFont typeface="Arial" panose="020B0604020202020204" pitchFamily="34" charset="0"/>
              <a:buNone/>
            </a:pPr>
            <a:r>
              <a:rPr lang="en-US" sz="2000" b="1" dirty="0" smtClean="0">
                <a:latin typeface="Trebuchet MS" panose="020B0603020202020204" pitchFamily="34" charset="0"/>
              </a:rPr>
              <a:t>Types of Stakeholders of the Problem</a:t>
            </a:r>
          </a:p>
          <a:p>
            <a:pPr marL="0" indent="0">
              <a:spcBef>
                <a:spcPts val="1200"/>
              </a:spcBef>
              <a:buFont typeface="Arial" panose="020B0604020202020204" pitchFamily="34" charset="0"/>
              <a:buNone/>
            </a:pPr>
            <a:r>
              <a:rPr lang="en-US" sz="2000" b="1" dirty="0" smtClean="0">
                <a:latin typeface="Trebuchet MS" panose="020B0603020202020204" pitchFamily="34" charset="0"/>
              </a:rPr>
              <a:t>Feasibility Analysis</a:t>
            </a:r>
          </a:p>
          <a:p>
            <a:pPr marL="0" indent="0">
              <a:spcBef>
                <a:spcPts val="1200"/>
              </a:spcBef>
              <a:buFont typeface="Arial" panose="020B0604020202020204" pitchFamily="34" charset="0"/>
              <a:buNone/>
            </a:pPr>
            <a:r>
              <a:rPr lang="en-US" sz="2000" b="1" dirty="0" smtClean="0">
                <a:latin typeface="Trebuchet MS" panose="020B0603020202020204" pitchFamily="34" charset="0"/>
              </a:rPr>
              <a:t>Make a Recommendation</a:t>
            </a:r>
          </a:p>
          <a:p>
            <a:pPr marL="0" indent="0">
              <a:spcBef>
                <a:spcPts val="1200"/>
              </a:spcBef>
              <a:buFont typeface="Arial" panose="020B0604020202020204" pitchFamily="34" charset="0"/>
              <a:buNone/>
            </a:pPr>
            <a:r>
              <a:rPr lang="en-US" sz="2000" b="1" dirty="0" smtClean="0">
                <a:latin typeface="Trebuchet MS" panose="020B0603020202020204" pitchFamily="34" charset="0"/>
              </a:rPr>
              <a:t>Conclusion</a:t>
            </a:r>
          </a:p>
          <a:p>
            <a:pPr marL="0" indent="0">
              <a:spcBef>
                <a:spcPts val="1200"/>
              </a:spcBef>
              <a:buFont typeface="Arial" panose="020B0604020202020204" pitchFamily="34" charset="0"/>
              <a:buNone/>
            </a:pPr>
            <a:endParaRPr lang="en-US" sz="2000" b="1" dirty="0" smtClean="0">
              <a:latin typeface="Trebuchet MS" panose="020B0603020202020204" pitchFamily="34" charset="0"/>
            </a:endParaRPr>
          </a:p>
          <a:p>
            <a:pPr marL="0" indent="0">
              <a:spcBef>
                <a:spcPts val="1200"/>
              </a:spcBef>
              <a:buFont typeface="Arial" panose="020B0604020202020204" pitchFamily="34" charset="0"/>
              <a:buNone/>
            </a:pPr>
            <a:r>
              <a:rPr lang="en-US" sz="2000" b="1" dirty="0" smtClean="0">
                <a:latin typeface="Trebuchet MS" panose="020B0603020202020204" pitchFamily="34" charset="0"/>
              </a:rPr>
              <a:t> </a:t>
            </a:r>
          </a:p>
          <a:p>
            <a:pPr marL="0" indent="0">
              <a:lnSpc>
                <a:spcPct val="115000"/>
              </a:lnSpc>
              <a:spcBef>
                <a:spcPts val="1200"/>
              </a:spcBef>
              <a:buFont typeface="Arial" panose="020B0604020202020204" pitchFamily="34" charset="0"/>
              <a:buNone/>
            </a:pPr>
            <a:endParaRPr lang="en-US" sz="2000" b="1" dirty="0" smtClean="0">
              <a:latin typeface="Trebuchet MS" panose="020B0603020202020204" pitchFamily="34" charset="0"/>
            </a:endParaRPr>
          </a:p>
          <a:p>
            <a:pPr marL="0" indent="0">
              <a:spcBef>
                <a:spcPts val="1600"/>
              </a:spcBef>
              <a:spcAft>
                <a:spcPts val="1600"/>
              </a:spcAft>
              <a:buFont typeface="Arial" panose="020B0604020202020204" pitchFamily="34" charset="0"/>
              <a:buNone/>
            </a:pPr>
            <a:endParaRPr lang="en-US" sz="2000" b="1" dirty="0">
              <a:latin typeface="Trebuchet MS" panose="020B0603020202020204" pitchFamily="34" charset="0"/>
            </a:endParaRPr>
          </a:p>
        </p:txBody>
      </p:sp>
    </p:spTree>
    <p:extLst>
      <p:ext uri="{BB962C8B-B14F-4D97-AF65-F5344CB8AC3E}">
        <p14:creationId xmlns:p14="http://schemas.microsoft.com/office/powerpoint/2010/main" val="301467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DD072-4444-4D3D-8323-0D32110E5736}" type="datetime1">
              <a:rPr lang="en-US" smtClean="0"/>
              <a:t>7/23/2019</a:t>
            </a:fld>
            <a:endParaRPr lang="en-US" dirty="0"/>
          </a:p>
        </p:txBody>
      </p:sp>
      <p:sp>
        <p:nvSpPr>
          <p:cNvPr id="3" name="Footer Placeholder 2"/>
          <p:cNvSpPr>
            <a:spLocks noGrp="1"/>
          </p:cNvSpPr>
          <p:nvPr>
            <p:ph type="ftr" sz="quarter" idx="11"/>
          </p:nvPr>
        </p:nvSpPr>
        <p:spPr/>
        <p:txBody>
          <a:bodyPr/>
          <a:lstStyle/>
          <a:p>
            <a:r>
              <a:rPr lang="en-US" smtClean="0"/>
              <a:t>CODING CAT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sp>
        <p:nvSpPr>
          <p:cNvPr id="5" name="Google Shape;440;p34"/>
          <p:cNvSpPr txBox="1">
            <a:spLocks/>
          </p:cNvSpPr>
          <p:nvPr/>
        </p:nvSpPr>
        <p:spPr>
          <a:xfrm>
            <a:off x="762001" y="0"/>
            <a:ext cx="10731909" cy="6858000"/>
          </a:xfrm>
          <a:prstGeom prst="rect">
            <a:avLst/>
          </a:prstGeom>
        </p:spPr>
        <p:txBody>
          <a:bodyPr spcFirstLastPara="1" wrap="square" lIns="91425" tIns="91425" rIns="91425" bIns="91425" anchor="ctr" anchorCtr="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US" sz="2800" dirty="0" smtClean="0">
                <a:solidFill>
                  <a:srgbClr val="000000"/>
                </a:solidFill>
                <a:latin typeface="Trebuchet MS"/>
                <a:ea typeface="Trebuchet MS"/>
                <a:cs typeface="Trebuchet MS"/>
                <a:sym typeface="Trebuchet MS"/>
              </a:rPr>
              <a:t>Since our project is feasible from technological, economical and organizational point of view, we would like to move forward with this project, if we have your approval.</a:t>
            </a:r>
            <a:endParaRPr lang="en-US" sz="2800" dirty="0">
              <a:latin typeface="Trebuchet MS"/>
              <a:ea typeface="Trebuchet MS"/>
              <a:cs typeface="Trebuchet MS"/>
              <a:sym typeface="Trebuchet MS"/>
            </a:endParaRPr>
          </a:p>
        </p:txBody>
      </p:sp>
    </p:spTree>
    <p:extLst>
      <p:ext uri="{BB962C8B-B14F-4D97-AF65-F5344CB8AC3E}">
        <p14:creationId xmlns:p14="http://schemas.microsoft.com/office/powerpoint/2010/main" val="25598022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DD072-4444-4D3D-8323-0D32110E5736}" type="datetime1">
              <a:rPr lang="en-US" smtClean="0"/>
              <a:t>7/23/2019</a:t>
            </a:fld>
            <a:endParaRPr lang="en-US" dirty="0"/>
          </a:p>
        </p:txBody>
      </p:sp>
      <p:sp>
        <p:nvSpPr>
          <p:cNvPr id="3" name="Footer Placeholder 2"/>
          <p:cNvSpPr>
            <a:spLocks noGrp="1"/>
          </p:cNvSpPr>
          <p:nvPr>
            <p:ph type="ftr" sz="quarter" idx="11"/>
          </p:nvPr>
        </p:nvSpPr>
        <p:spPr/>
        <p:txBody>
          <a:bodyPr/>
          <a:lstStyle/>
          <a:p>
            <a:r>
              <a:rPr lang="en-US" smtClean="0"/>
              <a:t>CODING CAT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Google Shape;446;p35"/>
          <p:cNvSpPr txBox="1">
            <a:spLocks/>
          </p:cNvSpPr>
          <p:nvPr/>
        </p:nvSpPr>
        <p:spPr>
          <a:xfrm>
            <a:off x="-100" y="-13076"/>
            <a:ext cx="12192100" cy="6871075"/>
          </a:xfrm>
          <a:prstGeom prst="rect">
            <a:avLst/>
          </a:prstGeom>
        </p:spPr>
        <p:txBody>
          <a:bodyPr spcFirstLastPara="1" wrap="square" lIns="91425" tIns="91425" rIns="91425" bIns="91425" anchor="ctr" anchorCtr="0">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spcBef>
                <a:spcPts val="0"/>
              </a:spcBef>
            </a:pPr>
            <a:r>
              <a:rPr lang="en-US" b="1" dirty="0" smtClean="0"/>
              <a:t>Conclusion</a:t>
            </a:r>
            <a:endParaRPr lang="en-US" b="1" dirty="0"/>
          </a:p>
        </p:txBody>
      </p:sp>
    </p:spTree>
    <p:extLst>
      <p:ext uri="{BB962C8B-B14F-4D97-AF65-F5344CB8AC3E}">
        <p14:creationId xmlns:p14="http://schemas.microsoft.com/office/powerpoint/2010/main" val="522426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DD072-4444-4D3D-8323-0D32110E5736}" type="datetime1">
              <a:rPr lang="en-US" smtClean="0"/>
              <a:t>7/23/2019</a:t>
            </a:fld>
            <a:endParaRPr lang="en-US" dirty="0"/>
          </a:p>
        </p:txBody>
      </p:sp>
      <p:sp>
        <p:nvSpPr>
          <p:cNvPr id="3" name="Footer Placeholder 2"/>
          <p:cNvSpPr>
            <a:spLocks noGrp="1"/>
          </p:cNvSpPr>
          <p:nvPr>
            <p:ph type="ftr" sz="quarter" idx="11"/>
          </p:nvPr>
        </p:nvSpPr>
        <p:spPr/>
        <p:txBody>
          <a:bodyPr/>
          <a:lstStyle/>
          <a:p>
            <a:r>
              <a:rPr lang="en-US" smtClean="0"/>
              <a:t>CODING CAT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Google Shape;452;p36"/>
          <p:cNvSpPr txBox="1">
            <a:spLocks/>
          </p:cNvSpPr>
          <p:nvPr/>
        </p:nvSpPr>
        <p:spPr>
          <a:xfrm>
            <a:off x="678426" y="1106908"/>
            <a:ext cx="10805651" cy="3876900"/>
          </a:xfrm>
          <a:prstGeom prst="rect">
            <a:avLst/>
          </a:prstGeom>
        </p:spPr>
        <p:txBody>
          <a:bodyPr spcFirstLastPara="1" wrap="square" lIns="91425" tIns="91425" rIns="91425" bIns="91425" anchor="ctr" anchorCtr="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spcBef>
                <a:spcPts val="0"/>
              </a:spcBef>
              <a:buFont typeface="Arial" panose="020B0604020202020204" pitchFamily="34" charset="0"/>
              <a:buNone/>
            </a:pPr>
            <a:r>
              <a:rPr lang="en-US" sz="2800" dirty="0" smtClean="0">
                <a:solidFill>
                  <a:srgbClr val="000000"/>
                </a:solidFill>
                <a:latin typeface="Trebuchet MS"/>
                <a:ea typeface="Trebuchet MS"/>
                <a:cs typeface="Trebuchet MS"/>
                <a:sym typeface="Trebuchet MS"/>
              </a:rPr>
              <a:t>We are not entirely familiar with some of the technologies that we are planning to use. We are hoping to get the project done, in spite of our lack of knowledge, that we are hoping will surely increase as we create the project. It is our dearest and most humble request that you see our mistakes in the eyes of forgiveness and guide us through the project so that we can develop our developing skills to make our project, Coding Cat, a complete and successful online judge.</a:t>
            </a:r>
            <a:endParaRPr lang="en-US" sz="2800" dirty="0">
              <a:latin typeface="Trebuchet MS"/>
              <a:ea typeface="Trebuchet MS"/>
              <a:cs typeface="Trebuchet MS"/>
              <a:sym typeface="Trebuchet MS"/>
            </a:endParaRPr>
          </a:p>
        </p:txBody>
      </p:sp>
    </p:spTree>
    <p:extLst>
      <p:ext uri="{BB962C8B-B14F-4D97-AF65-F5344CB8AC3E}">
        <p14:creationId xmlns:p14="http://schemas.microsoft.com/office/powerpoint/2010/main" val="1697655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DD072-4444-4D3D-8323-0D32110E5736}" type="datetime1">
              <a:rPr lang="en-US" smtClean="0"/>
              <a:t>7/23/2019</a:t>
            </a:fld>
            <a:endParaRPr lang="en-US" dirty="0"/>
          </a:p>
        </p:txBody>
      </p:sp>
      <p:sp>
        <p:nvSpPr>
          <p:cNvPr id="3" name="Footer Placeholder 2"/>
          <p:cNvSpPr>
            <a:spLocks noGrp="1"/>
          </p:cNvSpPr>
          <p:nvPr>
            <p:ph type="ftr" sz="quarter" idx="11"/>
          </p:nvPr>
        </p:nvSpPr>
        <p:spPr/>
        <p:txBody>
          <a:bodyPr/>
          <a:lstStyle/>
          <a:p>
            <a:r>
              <a:rPr lang="en-US" smtClean="0"/>
              <a:t>CODING CAT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
        <p:nvSpPr>
          <p:cNvPr id="5" name="Google Shape;458;p37"/>
          <p:cNvSpPr txBox="1">
            <a:spLocks/>
          </p:cNvSpPr>
          <p:nvPr/>
        </p:nvSpPr>
        <p:spPr>
          <a:xfrm>
            <a:off x="-101" y="0"/>
            <a:ext cx="12192099" cy="6858000"/>
          </a:xfrm>
          <a:prstGeom prst="rect">
            <a:avLst/>
          </a:prstGeom>
        </p:spPr>
        <p:txBody>
          <a:bodyPr spcFirstLastPara="1" wrap="square" lIns="91425" tIns="91425" rIns="91425" bIns="91425" anchor="ctr" anchorCtr="0">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spcBef>
                <a:spcPts val="0"/>
              </a:spcBef>
            </a:pPr>
            <a:r>
              <a:rPr lang="en-US" b="1" dirty="0" smtClean="0"/>
              <a:t>Questions?</a:t>
            </a:r>
            <a:endParaRPr lang="en-US" b="1" dirty="0"/>
          </a:p>
        </p:txBody>
      </p:sp>
    </p:spTree>
    <p:extLst>
      <p:ext uri="{BB962C8B-B14F-4D97-AF65-F5344CB8AC3E}">
        <p14:creationId xmlns:p14="http://schemas.microsoft.com/office/powerpoint/2010/main" val="1473193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F558C"/>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DD072-4444-4D3D-8323-0D32110E5736}" type="datetime1">
              <a:rPr lang="en-US" smtClean="0">
                <a:solidFill>
                  <a:schemeClr val="bg1"/>
                </a:solidFill>
              </a:rPr>
              <a:t>7/23/2019</a:t>
            </a:fld>
            <a:endParaRPr lang="en-US" dirty="0">
              <a:solidFill>
                <a:schemeClr val="bg1"/>
              </a:solidFill>
            </a:endParaRPr>
          </a:p>
        </p:txBody>
      </p:sp>
      <p:sp>
        <p:nvSpPr>
          <p:cNvPr id="3" name="Footer Placeholder 2"/>
          <p:cNvSpPr>
            <a:spLocks noGrp="1"/>
          </p:cNvSpPr>
          <p:nvPr>
            <p:ph type="ftr" sz="quarter" idx="11"/>
          </p:nvPr>
        </p:nvSpPr>
        <p:spPr/>
        <p:txBody>
          <a:bodyPr/>
          <a:lstStyle/>
          <a:p>
            <a:r>
              <a:rPr lang="en-US" dirty="0" smtClean="0">
                <a:solidFill>
                  <a:schemeClr val="bg1"/>
                </a:solidFill>
              </a:rPr>
              <a:t>CODING CAT</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Google Shape;464;p38"/>
          <p:cNvSpPr txBox="1">
            <a:spLocks/>
          </p:cNvSpPr>
          <p:nvPr/>
        </p:nvSpPr>
        <p:spPr>
          <a:xfrm>
            <a:off x="2849912" y="2573720"/>
            <a:ext cx="5298608" cy="1949119"/>
          </a:xfrm>
          <a:prstGeom prst="rect">
            <a:avLst/>
          </a:prstGeom>
        </p:spPr>
        <p:txBody>
          <a:bodyPr spcFirstLastPara="1" wrap="square" lIns="91425" tIns="91425" rIns="91425" bIns="91425" anchor="ctr" anchorCtr="0">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spcBef>
                <a:spcPts val="0"/>
              </a:spcBef>
            </a:pPr>
            <a:r>
              <a:rPr lang="en-US" sz="8000" dirty="0" smtClean="0">
                <a:solidFill>
                  <a:schemeClr val="bg1"/>
                </a:solidFill>
                <a:latin typeface="Comic Sans MS" panose="030F0702030302020204" pitchFamily="66" charset="0"/>
                <a:ea typeface="Amatic SC"/>
                <a:cs typeface="Amatic SC"/>
                <a:sym typeface="Amatic SC"/>
              </a:rPr>
              <a:t>Thank You</a:t>
            </a:r>
            <a:endParaRPr lang="en-US" sz="8000" dirty="0">
              <a:solidFill>
                <a:schemeClr val="bg1"/>
              </a:solidFill>
              <a:latin typeface="Comic Sans MS" panose="030F0702030302020204" pitchFamily="66" charset="0"/>
              <a:ea typeface="Amatic SC"/>
              <a:cs typeface="Amatic SC"/>
              <a:sym typeface="Amatic SC"/>
            </a:endParaRPr>
          </a:p>
        </p:txBody>
      </p:sp>
      <p:pic>
        <p:nvPicPr>
          <p:cNvPr id="6" name="Google Shape;466;p38"/>
          <p:cNvPicPr preferRelativeResize="0"/>
          <p:nvPr/>
        </p:nvPicPr>
        <p:blipFill>
          <a:blip r:embed="rId2">
            <a:alphaModFix/>
          </a:blip>
          <a:stretch>
            <a:fillRect/>
          </a:stretch>
        </p:blipFill>
        <p:spPr>
          <a:xfrm>
            <a:off x="8148520" y="2418735"/>
            <a:ext cx="2843943" cy="2104104"/>
          </a:xfrm>
          <a:prstGeom prst="rect">
            <a:avLst/>
          </a:prstGeom>
          <a:noFill/>
          <a:ln>
            <a:noFill/>
          </a:ln>
        </p:spPr>
      </p:pic>
    </p:spTree>
    <p:extLst>
      <p:ext uri="{BB962C8B-B14F-4D97-AF65-F5344CB8AC3E}">
        <p14:creationId xmlns:p14="http://schemas.microsoft.com/office/powerpoint/2010/main" val="202118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94C2AB-5416-4E08-9F68-5187D1B32609}"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3</a:t>
            </a:fld>
            <a:endParaRPr lang="en-US" dirty="0"/>
          </a:p>
        </p:txBody>
      </p:sp>
      <p:sp>
        <p:nvSpPr>
          <p:cNvPr id="7" name="Google Shape;315;p17"/>
          <p:cNvSpPr txBox="1">
            <a:spLocks noGrp="1"/>
          </p:cNvSpPr>
          <p:nvPr>
            <p:ph type="title"/>
          </p:nvPr>
        </p:nvSpPr>
        <p:spPr>
          <a:xfrm>
            <a:off x="-101" y="0"/>
            <a:ext cx="12192099" cy="685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Introduction to Project</a:t>
            </a:r>
            <a:endParaRPr b="1" dirty="0"/>
          </a:p>
        </p:txBody>
      </p:sp>
    </p:spTree>
    <p:extLst>
      <p:ext uri="{BB962C8B-B14F-4D97-AF65-F5344CB8AC3E}">
        <p14:creationId xmlns:p14="http://schemas.microsoft.com/office/powerpoint/2010/main" val="25109104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47" y="0"/>
            <a:ext cx="4424517" cy="6858000"/>
          </a:xfrm>
        </p:spPr>
        <p:txBody>
          <a:bodyPr anchor="ctr"/>
          <a:lstStyle/>
          <a:p>
            <a:pPr algn="ctr"/>
            <a:r>
              <a:rPr lang="en" b="1" dirty="0"/>
              <a:t>Introduction to Project</a:t>
            </a:r>
            <a:endParaRPr lang="en-US" b="1" dirty="0"/>
          </a:p>
        </p:txBody>
      </p:sp>
      <p:sp>
        <p:nvSpPr>
          <p:cNvPr id="3" name="Content Placeholder 2"/>
          <p:cNvSpPr>
            <a:spLocks noGrp="1"/>
          </p:cNvSpPr>
          <p:nvPr>
            <p:ph idx="1"/>
          </p:nvPr>
        </p:nvSpPr>
        <p:spPr>
          <a:xfrm>
            <a:off x="5181600" y="601422"/>
            <a:ext cx="6248398" cy="5655156"/>
          </a:xfrm>
        </p:spPr>
        <p:txBody>
          <a:bodyPr anchor="ctr">
            <a:normAutofit/>
          </a:bodyPr>
          <a:lstStyle/>
          <a:p>
            <a:pPr marL="0" indent="0">
              <a:buNone/>
            </a:pPr>
            <a:r>
              <a:rPr lang="en-US" sz="3200" dirty="0">
                <a:solidFill>
                  <a:srgbClr val="000000"/>
                </a:solidFill>
                <a:latin typeface="Trebuchet MS" panose="020B0603020202020204" pitchFamily="34" charset="0"/>
                <a:ea typeface="Trebuchet MS"/>
                <a:cs typeface="Trebuchet MS"/>
                <a:sym typeface="Trebuchet MS"/>
              </a:rPr>
              <a:t>Our Project Coding Cat is an Online Judge where the user will be able to build up their coding skills by solving problems with the help of using their </a:t>
            </a:r>
            <a:r>
              <a:rPr lang="en-US" sz="3200" dirty="0" smtClean="0">
                <a:solidFill>
                  <a:srgbClr val="000000"/>
                </a:solidFill>
                <a:latin typeface="Trebuchet MS" panose="020B0603020202020204" pitchFamily="34" charset="0"/>
                <a:ea typeface="Trebuchet MS"/>
                <a:cs typeface="Trebuchet MS"/>
                <a:sym typeface="Trebuchet MS"/>
              </a:rPr>
              <a:t>favorite </a:t>
            </a:r>
            <a:r>
              <a:rPr lang="en-US" sz="3200" dirty="0">
                <a:solidFill>
                  <a:srgbClr val="000000"/>
                </a:solidFill>
                <a:latin typeface="Trebuchet MS" panose="020B0603020202020204" pitchFamily="34" charset="0"/>
                <a:ea typeface="Trebuchet MS"/>
                <a:cs typeface="Trebuchet MS"/>
                <a:sym typeface="Trebuchet MS"/>
              </a:rPr>
              <a:t>programming language. </a:t>
            </a:r>
            <a:endParaRPr lang="en-US" sz="3200" dirty="0">
              <a:latin typeface="Trebuchet MS" panose="020B0603020202020204" pitchFamily="34" charset="0"/>
              <a:ea typeface="Trebuchet MS"/>
              <a:cs typeface="Trebuchet MS"/>
              <a:sym typeface="Trebuchet MS"/>
            </a:endParaRPr>
          </a:p>
          <a:p>
            <a:pPr marL="0" indent="0">
              <a:buNone/>
            </a:pPr>
            <a:endParaRPr lang="en-US" sz="3200" dirty="0">
              <a:latin typeface="Trebuchet MS" panose="020B0603020202020204" pitchFamily="34" charset="0"/>
            </a:endParaRPr>
          </a:p>
        </p:txBody>
      </p:sp>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633611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5</a:t>
            </a:fld>
            <a:endParaRPr lang="en-US" dirty="0"/>
          </a:p>
        </p:txBody>
      </p:sp>
      <p:sp>
        <p:nvSpPr>
          <p:cNvPr id="7" name="Google Shape;328;p19"/>
          <p:cNvSpPr txBox="1">
            <a:spLocks noGrp="1"/>
          </p:cNvSpPr>
          <p:nvPr>
            <p:ph type="title"/>
          </p:nvPr>
        </p:nvSpPr>
        <p:spPr>
          <a:xfrm>
            <a:off x="-100" y="0"/>
            <a:ext cx="12192100" cy="685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Project Objectives</a:t>
            </a:r>
            <a:endParaRPr b="1" dirty="0"/>
          </a:p>
        </p:txBody>
      </p:sp>
    </p:spTree>
    <p:extLst>
      <p:ext uri="{BB962C8B-B14F-4D97-AF65-F5344CB8AC3E}">
        <p14:creationId xmlns:p14="http://schemas.microsoft.com/office/powerpoint/2010/main" val="1071210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3833906" cy="6858000"/>
          </a:xfrm>
        </p:spPr>
        <p:txBody>
          <a:bodyPr anchor="ctr"/>
          <a:lstStyle/>
          <a:p>
            <a:pPr algn="l"/>
            <a:r>
              <a:rPr lang="en" b="1" dirty="0">
                <a:ea typeface="Maven Pro Black"/>
                <a:cs typeface="Maven Pro Black"/>
                <a:sym typeface="Maven Pro Black"/>
              </a:rPr>
              <a:t>Project Objectives</a:t>
            </a:r>
            <a:endParaRPr lang="en-US" b="1" dirty="0"/>
          </a:p>
        </p:txBody>
      </p:sp>
      <p:sp>
        <p:nvSpPr>
          <p:cNvPr id="3" name="Content Placeholder 2"/>
          <p:cNvSpPr>
            <a:spLocks noGrp="1"/>
          </p:cNvSpPr>
          <p:nvPr>
            <p:ph idx="1"/>
          </p:nvPr>
        </p:nvSpPr>
        <p:spPr/>
        <p:txBody>
          <a:bodyPr anchor="ctr">
            <a:normAutofit/>
          </a:bodyPr>
          <a:lstStyle/>
          <a:p>
            <a:pPr marL="457200" lvl="0" indent="-342900">
              <a:lnSpc>
                <a:spcPct val="150000"/>
              </a:lnSpc>
              <a:spcBef>
                <a:spcPts val="0"/>
              </a:spcBef>
              <a:buSzPts val="1800"/>
              <a:buFont typeface="Trebuchet MS"/>
              <a:buChar char="●"/>
            </a:pPr>
            <a:r>
              <a:rPr lang="en-US" sz="2800" dirty="0">
                <a:latin typeface="Trebuchet MS" panose="020B0603020202020204" pitchFamily="34" charset="0"/>
                <a:ea typeface="Trebuchet MS"/>
                <a:cs typeface="Trebuchet MS"/>
                <a:sym typeface="Trebuchet MS"/>
              </a:rPr>
              <a:t>Result of Submitted Code</a:t>
            </a:r>
          </a:p>
          <a:p>
            <a:pPr marL="457200" lvl="0" indent="-342900">
              <a:lnSpc>
                <a:spcPct val="150000"/>
              </a:lnSpc>
              <a:spcBef>
                <a:spcPts val="0"/>
              </a:spcBef>
              <a:buSzPts val="1800"/>
              <a:buFont typeface="Trebuchet MS"/>
              <a:buChar char="●"/>
            </a:pPr>
            <a:r>
              <a:rPr lang="en-US" sz="2800" dirty="0">
                <a:latin typeface="Trebuchet MS" panose="020B0603020202020204" pitchFamily="34" charset="0"/>
                <a:ea typeface="Trebuchet MS"/>
                <a:cs typeface="Trebuchet MS"/>
                <a:sym typeface="Trebuchet MS"/>
              </a:rPr>
              <a:t>Score</a:t>
            </a:r>
          </a:p>
          <a:p>
            <a:pPr marL="457200" lvl="0" indent="-342900">
              <a:lnSpc>
                <a:spcPct val="150000"/>
              </a:lnSpc>
              <a:spcBef>
                <a:spcPts val="0"/>
              </a:spcBef>
              <a:buSzPts val="1800"/>
              <a:buFont typeface="Trebuchet MS"/>
              <a:buChar char="●"/>
            </a:pPr>
            <a:r>
              <a:rPr lang="en-US" sz="2800" dirty="0">
                <a:latin typeface="Trebuchet MS" panose="020B0603020202020204" pitchFamily="34" charset="0"/>
                <a:ea typeface="Trebuchet MS"/>
                <a:cs typeface="Trebuchet MS"/>
                <a:sym typeface="Trebuchet MS"/>
              </a:rPr>
              <a:t>Link with Job Offering Companies</a:t>
            </a:r>
          </a:p>
          <a:p>
            <a:pPr marL="0" indent="0">
              <a:buNone/>
            </a:pPr>
            <a:endParaRPr lang="en-US" sz="2800" dirty="0">
              <a:latin typeface="Trebuchet MS" panose="020B0603020202020204" pitchFamily="34" charset="0"/>
            </a:endParaRPr>
          </a:p>
        </p:txBody>
      </p:sp>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2562065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7</a:t>
            </a:fld>
            <a:endParaRPr lang="en-US" dirty="0"/>
          </a:p>
        </p:txBody>
      </p:sp>
      <p:sp>
        <p:nvSpPr>
          <p:cNvPr id="7" name="Google Shape;341;p21"/>
          <p:cNvSpPr txBox="1">
            <a:spLocks noGrp="1"/>
          </p:cNvSpPr>
          <p:nvPr>
            <p:ph type="title"/>
          </p:nvPr>
        </p:nvSpPr>
        <p:spPr>
          <a:xfrm>
            <a:off x="-100" y="1"/>
            <a:ext cx="12192099" cy="6858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b="1" dirty="0"/>
              <a:t>Study of Existing System</a:t>
            </a:r>
            <a:endParaRPr b="1" dirty="0"/>
          </a:p>
        </p:txBody>
      </p:sp>
    </p:spTree>
    <p:extLst>
      <p:ext uri="{BB962C8B-B14F-4D97-AF65-F5344CB8AC3E}">
        <p14:creationId xmlns:p14="http://schemas.microsoft.com/office/powerpoint/2010/main" val="433005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8</a:t>
            </a:fld>
            <a:endParaRPr lang="en-US" dirty="0"/>
          </a:p>
        </p:txBody>
      </p:sp>
      <p:pic>
        <p:nvPicPr>
          <p:cNvPr id="7" name="Google Shape;348;p22"/>
          <p:cNvPicPr preferRelativeResize="0"/>
          <p:nvPr/>
        </p:nvPicPr>
        <p:blipFill>
          <a:blip r:embed="rId2">
            <a:alphaModFix/>
          </a:blip>
          <a:stretch>
            <a:fillRect/>
          </a:stretch>
        </p:blipFill>
        <p:spPr>
          <a:xfrm>
            <a:off x="3677497" y="815364"/>
            <a:ext cx="2183522" cy="1455289"/>
          </a:xfrm>
          <a:prstGeom prst="rect">
            <a:avLst/>
          </a:prstGeom>
          <a:noFill/>
          <a:ln>
            <a:noFill/>
          </a:ln>
        </p:spPr>
      </p:pic>
      <p:pic>
        <p:nvPicPr>
          <p:cNvPr id="8" name="Google Shape;349;p22"/>
          <p:cNvPicPr preferRelativeResize="0"/>
          <p:nvPr/>
        </p:nvPicPr>
        <p:blipFill>
          <a:blip r:embed="rId3">
            <a:alphaModFix/>
          </a:blip>
          <a:stretch>
            <a:fillRect/>
          </a:stretch>
        </p:blipFill>
        <p:spPr>
          <a:xfrm>
            <a:off x="6677693" y="815364"/>
            <a:ext cx="1721015" cy="1455290"/>
          </a:xfrm>
          <a:prstGeom prst="rect">
            <a:avLst/>
          </a:prstGeom>
          <a:noFill/>
          <a:ln>
            <a:noFill/>
          </a:ln>
        </p:spPr>
      </p:pic>
      <p:pic>
        <p:nvPicPr>
          <p:cNvPr id="9" name="Google Shape;350;p22"/>
          <p:cNvPicPr preferRelativeResize="0"/>
          <p:nvPr/>
        </p:nvPicPr>
        <p:blipFill>
          <a:blip r:embed="rId4">
            <a:alphaModFix/>
          </a:blip>
          <a:stretch>
            <a:fillRect/>
          </a:stretch>
        </p:blipFill>
        <p:spPr>
          <a:xfrm>
            <a:off x="3965746" y="3245639"/>
            <a:ext cx="1607025" cy="1274700"/>
          </a:xfrm>
          <a:prstGeom prst="rect">
            <a:avLst/>
          </a:prstGeom>
          <a:noFill/>
          <a:ln>
            <a:noFill/>
          </a:ln>
        </p:spPr>
      </p:pic>
      <p:sp>
        <p:nvSpPr>
          <p:cNvPr id="10" name="Google Shape;351;p22"/>
          <p:cNvSpPr txBox="1"/>
          <p:nvPr/>
        </p:nvSpPr>
        <p:spPr>
          <a:xfrm>
            <a:off x="3903509" y="2335039"/>
            <a:ext cx="2183499" cy="70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unito"/>
                <a:ea typeface="Nunito"/>
                <a:cs typeface="Nunito"/>
                <a:sym typeface="Nunito"/>
              </a:rPr>
              <a:t>UVa Online Judge</a:t>
            </a:r>
            <a:endParaRPr dirty="0">
              <a:latin typeface="Nunito"/>
              <a:ea typeface="Nunito"/>
              <a:cs typeface="Nunito"/>
              <a:sym typeface="Nunito"/>
            </a:endParaRPr>
          </a:p>
        </p:txBody>
      </p:sp>
      <p:sp>
        <p:nvSpPr>
          <p:cNvPr id="11" name="Google Shape;352;p22"/>
          <p:cNvSpPr txBox="1"/>
          <p:nvPr/>
        </p:nvSpPr>
        <p:spPr>
          <a:xfrm>
            <a:off x="6677693" y="2335039"/>
            <a:ext cx="1721015" cy="70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unito"/>
                <a:ea typeface="Nunito"/>
                <a:cs typeface="Nunito"/>
                <a:sym typeface="Nunito"/>
              </a:rPr>
              <a:t>Codeforces</a:t>
            </a:r>
            <a:endParaRPr dirty="0">
              <a:latin typeface="Nunito"/>
              <a:ea typeface="Nunito"/>
              <a:cs typeface="Nunito"/>
              <a:sym typeface="Nunito"/>
            </a:endParaRPr>
          </a:p>
        </p:txBody>
      </p:sp>
      <p:sp>
        <p:nvSpPr>
          <p:cNvPr id="12" name="Google Shape;353;p22"/>
          <p:cNvSpPr txBox="1"/>
          <p:nvPr/>
        </p:nvSpPr>
        <p:spPr>
          <a:xfrm>
            <a:off x="6619259" y="4520339"/>
            <a:ext cx="2635500" cy="70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unito"/>
                <a:ea typeface="Nunito"/>
                <a:cs typeface="Nunito"/>
                <a:sym typeface="Nunito"/>
              </a:rPr>
              <a:t>HackerEarth</a:t>
            </a:r>
            <a:endParaRPr dirty="0">
              <a:latin typeface="Nunito"/>
              <a:ea typeface="Nunito"/>
              <a:cs typeface="Nunito"/>
              <a:sym typeface="Nunito"/>
            </a:endParaRPr>
          </a:p>
        </p:txBody>
      </p:sp>
      <p:sp>
        <p:nvSpPr>
          <p:cNvPr id="13" name="Google Shape;354;p22"/>
          <p:cNvSpPr txBox="1"/>
          <p:nvPr/>
        </p:nvSpPr>
        <p:spPr>
          <a:xfrm>
            <a:off x="3903509" y="4520339"/>
            <a:ext cx="1669262" cy="70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unito"/>
                <a:ea typeface="Nunito"/>
                <a:cs typeface="Nunito"/>
                <a:sym typeface="Nunito"/>
              </a:rPr>
              <a:t>CodeMarshal</a:t>
            </a:r>
            <a:endParaRPr>
              <a:latin typeface="Nunito"/>
              <a:ea typeface="Nunito"/>
              <a:cs typeface="Nunito"/>
              <a:sym typeface="Nunito"/>
            </a:endParaRPr>
          </a:p>
        </p:txBody>
      </p:sp>
      <p:pic>
        <p:nvPicPr>
          <p:cNvPr id="14" name="Google Shape;355;p22"/>
          <p:cNvPicPr preferRelativeResize="0"/>
          <p:nvPr/>
        </p:nvPicPr>
        <p:blipFill>
          <a:blip r:embed="rId5">
            <a:alphaModFix/>
          </a:blip>
          <a:stretch>
            <a:fillRect/>
          </a:stretch>
        </p:blipFill>
        <p:spPr>
          <a:xfrm>
            <a:off x="6467496" y="3665839"/>
            <a:ext cx="2890575" cy="578100"/>
          </a:xfrm>
          <a:prstGeom prst="rect">
            <a:avLst/>
          </a:prstGeom>
          <a:noFill/>
          <a:ln>
            <a:noFill/>
          </a:ln>
        </p:spPr>
      </p:pic>
    </p:spTree>
    <p:extLst>
      <p:ext uri="{BB962C8B-B14F-4D97-AF65-F5344CB8AC3E}">
        <p14:creationId xmlns:p14="http://schemas.microsoft.com/office/powerpoint/2010/main" val="34078419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7A8943-96D6-43A8-AE09-F904FBAF353E}" type="datetime1">
              <a:rPr lang="en-US" smtClean="0"/>
              <a:t>7/23/2019</a:t>
            </a:fld>
            <a:endParaRPr lang="en-US" dirty="0"/>
          </a:p>
        </p:txBody>
      </p:sp>
      <p:sp>
        <p:nvSpPr>
          <p:cNvPr id="5" name="Footer Placeholder 4"/>
          <p:cNvSpPr>
            <a:spLocks noGrp="1"/>
          </p:cNvSpPr>
          <p:nvPr>
            <p:ph type="ftr" sz="quarter" idx="11"/>
          </p:nvPr>
        </p:nvSpPr>
        <p:spPr/>
        <p:txBody>
          <a:bodyPr/>
          <a:lstStyle/>
          <a:p>
            <a:r>
              <a:rPr lang="en-US" smtClean="0"/>
              <a:t>CODING CAT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9</a:t>
            </a:fld>
            <a:endParaRPr lang="en-US" dirty="0"/>
          </a:p>
        </p:txBody>
      </p:sp>
      <p:sp>
        <p:nvSpPr>
          <p:cNvPr id="7" name="Google Shape;360;p23"/>
          <p:cNvSpPr txBox="1">
            <a:spLocks noGrp="1"/>
          </p:cNvSpPr>
          <p:nvPr>
            <p:ph type="title"/>
          </p:nvPr>
        </p:nvSpPr>
        <p:spPr>
          <a:xfrm>
            <a:off x="-101" y="0"/>
            <a:ext cx="12192099" cy="6858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b="1" dirty="0"/>
              <a:t>Limitation in Existing Systems</a:t>
            </a:r>
            <a:endParaRPr b="1" dirty="0"/>
          </a:p>
        </p:txBody>
      </p:sp>
    </p:spTree>
    <p:extLst>
      <p:ext uri="{BB962C8B-B14F-4D97-AF65-F5344CB8AC3E}">
        <p14:creationId xmlns:p14="http://schemas.microsoft.com/office/powerpoint/2010/main" val="1599314070"/>
      </p:ext>
    </p:extLst>
  </p:cSld>
  <p:clrMapOvr>
    <a:masterClrMapping/>
  </p:clrMapOvr>
  <p:timing>
    <p:tnLst>
      <p:par>
        <p:cTn id="1" dur="indefinite" restart="never" nodeType="tmRoot"/>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61</TotalTime>
  <Words>498</Words>
  <Application>Microsoft Office PowerPoint</Application>
  <PresentationFormat>Widescreen</PresentationFormat>
  <Paragraphs>149</Paragraphs>
  <Slides>24</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Amatic SC</vt:lpstr>
      <vt:lpstr>Arial</vt:lpstr>
      <vt:lpstr>Calibri</vt:lpstr>
      <vt:lpstr>Century Schoolbook</vt:lpstr>
      <vt:lpstr>Comic Sans MS</vt:lpstr>
      <vt:lpstr>Constantia</vt:lpstr>
      <vt:lpstr>Corbel</vt:lpstr>
      <vt:lpstr>Maven Pro Black</vt:lpstr>
      <vt:lpstr>Nunito</vt:lpstr>
      <vt:lpstr>Nunito Black</vt:lpstr>
      <vt:lpstr>Trebuchet MS</vt:lpstr>
      <vt:lpstr>Headlines</vt:lpstr>
      <vt:lpstr>Coding Cat</vt:lpstr>
      <vt:lpstr>Outline</vt:lpstr>
      <vt:lpstr>Introduction to Project</vt:lpstr>
      <vt:lpstr>Introduction to Project</vt:lpstr>
      <vt:lpstr>Project Objectives</vt:lpstr>
      <vt:lpstr>Project Objectives</vt:lpstr>
      <vt:lpstr>Study of Existing System</vt:lpstr>
      <vt:lpstr>PowerPoint Presentation</vt:lpstr>
      <vt:lpstr>Limitation in Existing Systems</vt:lpstr>
      <vt:lpstr>PowerPoint Presentation</vt:lpstr>
      <vt:lpstr>Goals of the Proposed System</vt:lpstr>
      <vt:lpstr>PowerPoint Presentation</vt:lpstr>
      <vt:lpstr>Types of stakeholders of the Proposed System</vt:lpstr>
      <vt:lpstr>PowerPoint Presentation</vt:lpstr>
      <vt:lpstr>Feasibility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Cat</dc:title>
  <dc:creator>Ahmad Subaktagin Jabir</dc:creator>
  <cp:lastModifiedBy>Ahmad Subaktagin Jabir</cp:lastModifiedBy>
  <cp:revision>9</cp:revision>
  <dcterms:created xsi:type="dcterms:W3CDTF">2019-07-23T03:18:58Z</dcterms:created>
  <dcterms:modified xsi:type="dcterms:W3CDTF">2019-07-23T04:20:16Z</dcterms:modified>
</cp:coreProperties>
</file>